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9" r:id="rId2"/>
    <p:sldMasterId id="2147483741" r:id="rId3"/>
  </p:sldMasterIdLst>
  <p:notesMasterIdLst>
    <p:notesMasterId r:id="rId34"/>
  </p:notesMasterIdLst>
  <p:handoutMasterIdLst>
    <p:handoutMasterId r:id="rId35"/>
  </p:handoutMasterIdLst>
  <p:sldIdLst>
    <p:sldId id="263" r:id="rId4"/>
    <p:sldId id="289" r:id="rId5"/>
    <p:sldId id="290" r:id="rId6"/>
    <p:sldId id="299" r:id="rId7"/>
    <p:sldId id="300" r:id="rId8"/>
    <p:sldId id="301" r:id="rId9"/>
    <p:sldId id="294" r:id="rId10"/>
    <p:sldId id="302" r:id="rId11"/>
    <p:sldId id="303" r:id="rId12"/>
    <p:sldId id="304" r:id="rId13"/>
    <p:sldId id="298" r:id="rId14"/>
    <p:sldId id="305" r:id="rId15"/>
    <p:sldId id="1759" r:id="rId16"/>
    <p:sldId id="1760" r:id="rId17"/>
    <p:sldId id="1752" r:id="rId18"/>
    <p:sldId id="1755" r:id="rId19"/>
    <p:sldId id="1756" r:id="rId20"/>
    <p:sldId id="1757" r:id="rId21"/>
    <p:sldId id="1758" r:id="rId22"/>
    <p:sldId id="307" r:id="rId23"/>
    <p:sldId id="310" r:id="rId24"/>
    <p:sldId id="309" r:id="rId25"/>
    <p:sldId id="308" r:id="rId26"/>
    <p:sldId id="306" r:id="rId27"/>
    <p:sldId id="279" r:id="rId28"/>
    <p:sldId id="280" r:id="rId29"/>
    <p:sldId id="281" r:id="rId30"/>
    <p:sldId id="286" r:id="rId31"/>
    <p:sldId id="287" r:id="rId32"/>
    <p:sldId id="28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910A29"/>
    <a:srgbClr val="002B52"/>
    <a:srgbClr val="141313"/>
    <a:srgbClr val="F5BB34"/>
    <a:srgbClr val="D22C2C"/>
    <a:srgbClr val="913A30"/>
    <a:srgbClr val="E17522"/>
    <a:srgbClr val="4A6A7E"/>
    <a:srgbClr val="426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B4A45A-5B9D-47EF-B3D0-B89097E3BC6E}" v="4" dt="2022-10-18T14:44:52.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10" autoAdjust="0"/>
    <p:restoredTop sz="83354" autoAdjust="0"/>
  </p:normalViewPr>
  <p:slideViewPr>
    <p:cSldViewPr>
      <p:cViewPr varScale="1">
        <p:scale>
          <a:sx n="66" d="100"/>
          <a:sy n="66" d="100"/>
        </p:scale>
        <p:origin x="466" y="77"/>
      </p:cViewPr>
      <p:guideLst>
        <p:guide orient="horz" pos="2160"/>
        <p:guide pos="2880"/>
      </p:guideLst>
    </p:cSldViewPr>
  </p:slideViewPr>
  <p:outlineViewPr>
    <p:cViewPr>
      <p:scale>
        <a:sx n="33" d="100"/>
        <a:sy n="33" d="100"/>
      </p:scale>
      <p:origin x="0" y="1184"/>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4" d="100"/>
          <a:sy n="74" d="100"/>
        </p:scale>
        <p:origin x="315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Bercun" userId="8ee1d687-7832-442b-97d0-d2ec98c2cf6e" providerId="ADAL" clId="{C4B4A45A-5B9D-47EF-B3D0-B89097E3BC6E}"/>
    <pc:docChg chg="custSel addSld modSld">
      <pc:chgData name="Keith Bercun" userId="8ee1d687-7832-442b-97d0-d2ec98c2cf6e" providerId="ADAL" clId="{C4B4A45A-5B9D-47EF-B3D0-B89097E3BC6E}" dt="2022-10-18T14:47:36.019" v="120" actId="1076"/>
      <pc:docMkLst>
        <pc:docMk/>
      </pc:docMkLst>
      <pc:sldChg chg="modSp mod">
        <pc:chgData name="Keith Bercun" userId="8ee1d687-7832-442b-97d0-d2ec98c2cf6e" providerId="ADAL" clId="{C4B4A45A-5B9D-47EF-B3D0-B89097E3BC6E}" dt="2022-10-18T14:47:36.019" v="120" actId="1076"/>
        <pc:sldMkLst>
          <pc:docMk/>
          <pc:sldMk cId="2757668286" sldId="1752"/>
        </pc:sldMkLst>
        <pc:spChg chg="mod">
          <ac:chgData name="Keith Bercun" userId="8ee1d687-7832-442b-97d0-d2ec98c2cf6e" providerId="ADAL" clId="{C4B4A45A-5B9D-47EF-B3D0-B89097E3BC6E}" dt="2022-10-18T14:47:33.291" v="118" actId="1076"/>
          <ac:spMkLst>
            <pc:docMk/>
            <pc:sldMk cId="2757668286" sldId="1752"/>
            <ac:spMk id="5" creationId="{BD93E83B-B7D5-4504-BD22-EF413F59883E}"/>
          </ac:spMkLst>
        </pc:spChg>
        <pc:spChg chg="mod">
          <ac:chgData name="Keith Bercun" userId="8ee1d687-7832-442b-97d0-d2ec98c2cf6e" providerId="ADAL" clId="{C4B4A45A-5B9D-47EF-B3D0-B89097E3BC6E}" dt="2022-10-18T14:47:36.019" v="120" actId="1076"/>
          <ac:spMkLst>
            <pc:docMk/>
            <pc:sldMk cId="2757668286" sldId="1752"/>
            <ac:spMk id="7" creationId="{08065ACA-D633-4EB4-A323-41D4CC14C046}"/>
          </ac:spMkLst>
        </pc:spChg>
      </pc:sldChg>
      <pc:sldChg chg="modSp mod">
        <pc:chgData name="Keith Bercun" userId="8ee1d687-7832-442b-97d0-d2ec98c2cf6e" providerId="ADAL" clId="{C4B4A45A-5B9D-47EF-B3D0-B89097E3BC6E}" dt="2022-10-18T14:39:21.618" v="2" actId="207"/>
        <pc:sldMkLst>
          <pc:docMk/>
          <pc:sldMk cId="2297690019" sldId="1755"/>
        </pc:sldMkLst>
        <pc:spChg chg="mod">
          <ac:chgData name="Keith Bercun" userId="8ee1d687-7832-442b-97d0-d2ec98c2cf6e" providerId="ADAL" clId="{C4B4A45A-5B9D-47EF-B3D0-B89097E3BC6E}" dt="2022-10-18T14:39:21.618" v="2" actId="207"/>
          <ac:spMkLst>
            <pc:docMk/>
            <pc:sldMk cId="2297690019" sldId="1755"/>
            <ac:spMk id="3" creationId="{DF1832AD-7969-4645-BA15-FD0A27CCDF0E}"/>
          </ac:spMkLst>
        </pc:spChg>
      </pc:sldChg>
      <pc:sldChg chg="modSp mod">
        <pc:chgData name="Keith Bercun" userId="8ee1d687-7832-442b-97d0-d2ec98c2cf6e" providerId="ADAL" clId="{C4B4A45A-5B9D-47EF-B3D0-B89097E3BC6E}" dt="2022-10-18T14:39:26.727" v="3" actId="207"/>
        <pc:sldMkLst>
          <pc:docMk/>
          <pc:sldMk cId="3816780293" sldId="1756"/>
        </pc:sldMkLst>
        <pc:spChg chg="mod">
          <ac:chgData name="Keith Bercun" userId="8ee1d687-7832-442b-97d0-d2ec98c2cf6e" providerId="ADAL" clId="{C4B4A45A-5B9D-47EF-B3D0-B89097E3BC6E}" dt="2022-10-18T14:39:26.727" v="3" actId="207"/>
          <ac:spMkLst>
            <pc:docMk/>
            <pc:sldMk cId="3816780293" sldId="1756"/>
            <ac:spMk id="3" creationId="{FB0CC4AD-A39A-41C7-8559-79005A01462E}"/>
          </ac:spMkLst>
        </pc:spChg>
      </pc:sldChg>
      <pc:sldChg chg="modSp mod">
        <pc:chgData name="Keith Bercun" userId="8ee1d687-7832-442b-97d0-d2ec98c2cf6e" providerId="ADAL" clId="{C4B4A45A-5B9D-47EF-B3D0-B89097E3BC6E}" dt="2022-10-18T14:39:32.127" v="4" actId="207"/>
        <pc:sldMkLst>
          <pc:docMk/>
          <pc:sldMk cId="3770189183" sldId="1757"/>
        </pc:sldMkLst>
        <pc:spChg chg="mod">
          <ac:chgData name="Keith Bercun" userId="8ee1d687-7832-442b-97d0-d2ec98c2cf6e" providerId="ADAL" clId="{C4B4A45A-5B9D-47EF-B3D0-B89097E3BC6E}" dt="2022-10-18T14:39:32.127" v="4" actId="207"/>
          <ac:spMkLst>
            <pc:docMk/>
            <pc:sldMk cId="3770189183" sldId="1757"/>
            <ac:spMk id="3" creationId="{08C57B0C-F184-4083-816E-B131CCF2E81A}"/>
          </ac:spMkLst>
        </pc:spChg>
      </pc:sldChg>
      <pc:sldChg chg="modSp mod">
        <pc:chgData name="Keith Bercun" userId="8ee1d687-7832-442b-97d0-d2ec98c2cf6e" providerId="ADAL" clId="{C4B4A45A-5B9D-47EF-B3D0-B89097E3BC6E}" dt="2022-10-18T14:39:38.690" v="5" actId="207"/>
        <pc:sldMkLst>
          <pc:docMk/>
          <pc:sldMk cId="3842436664" sldId="1758"/>
        </pc:sldMkLst>
        <pc:spChg chg="mod">
          <ac:chgData name="Keith Bercun" userId="8ee1d687-7832-442b-97d0-d2ec98c2cf6e" providerId="ADAL" clId="{C4B4A45A-5B9D-47EF-B3D0-B89097E3BC6E}" dt="2022-10-18T14:39:38.690" v="5" actId="207"/>
          <ac:spMkLst>
            <pc:docMk/>
            <pc:sldMk cId="3842436664" sldId="1758"/>
            <ac:spMk id="3" creationId="{135F4EBE-6343-47BF-8A99-57E3F161F1DA}"/>
          </ac:spMkLst>
        </pc:spChg>
      </pc:sldChg>
      <pc:sldChg chg="addSp delSp modSp mod">
        <pc:chgData name="Keith Bercun" userId="8ee1d687-7832-442b-97d0-d2ec98c2cf6e" providerId="ADAL" clId="{C4B4A45A-5B9D-47EF-B3D0-B89097E3BC6E}" dt="2022-10-18T14:45:39.787" v="102" actId="20577"/>
        <pc:sldMkLst>
          <pc:docMk/>
          <pc:sldMk cId="2667587642" sldId="1759"/>
        </pc:sldMkLst>
        <pc:spChg chg="mod">
          <ac:chgData name="Keith Bercun" userId="8ee1d687-7832-442b-97d0-d2ec98c2cf6e" providerId="ADAL" clId="{C4B4A45A-5B9D-47EF-B3D0-B89097E3BC6E}" dt="2022-10-18T14:44:46.537" v="22" actId="1076"/>
          <ac:spMkLst>
            <pc:docMk/>
            <pc:sldMk cId="2667587642" sldId="1759"/>
            <ac:spMk id="3" creationId="{2150D22F-00FF-4F8A-90F6-150247CF48FC}"/>
          </ac:spMkLst>
        </pc:spChg>
        <pc:spChg chg="add del">
          <ac:chgData name="Keith Bercun" userId="8ee1d687-7832-442b-97d0-d2ec98c2cf6e" providerId="ADAL" clId="{C4B4A45A-5B9D-47EF-B3D0-B89097E3BC6E}" dt="2022-10-18T14:43:11.427" v="7" actId="21"/>
          <ac:spMkLst>
            <pc:docMk/>
            <pc:sldMk cId="2667587642" sldId="1759"/>
            <ac:spMk id="4" creationId="{DD267E5D-F53C-4485-B31D-183351B9BC2D}"/>
          </ac:spMkLst>
        </pc:spChg>
        <pc:spChg chg="add mod">
          <ac:chgData name="Keith Bercun" userId="8ee1d687-7832-442b-97d0-d2ec98c2cf6e" providerId="ADAL" clId="{C4B4A45A-5B9D-47EF-B3D0-B89097E3BC6E}" dt="2022-10-18T14:45:39.787" v="102" actId="20577"/>
          <ac:spMkLst>
            <pc:docMk/>
            <pc:sldMk cId="2667587642" sldId="1759"/>
            <ac:spMk id="5" creationId="{CF577504-6AF9-4600-983F-0A7C3326A1D1}"/>
          </ac:spMkLst>
        </pc:spChg>
      </pc:sldChg>
      <pc:sldChg chg="addSp delSp modSp new mod">
        <pc:chgData name="Keith Bercun" userId="8ee1d687-7832-442b-97d0-d2ec98c2cf6e" providerId="ADAL" clId="{C4B4A45A-5B9D-47EF-B3D0-B89097E3BC6E}" dt="2022-10-18T14:46:23.683" v="106" actId="20577"/>
        <pc:sldMkLst>
          <pc:docMk/>
          <pc:sldMk cId="1739997751" sldId="1760"/>
        </pc:sldMkLst>
        <pc:spChg chg="add mod">
          <ac:chgData name="Keith Bercun" userId="8ee1d687-7832-442b-97d0-d2ec98c2cf6e" providerId="ADAL" clId="{C4B4A45A-5B9D-47EF-B3D0-B89097E3BC6E}" dt="2022-10-18T14:46:23.683" v="106" actId="20577"/>
          <ac:spMkLst>
            <pc:docMk/>
            <pc:sldMk cId="1739997751" sldId="1760"/>
            <ac:spMk id="3" creationId="{C1C790B2-F9B9-429B-A195-A87BFA4512C7}"/>
          </ac:spMkLst>
        </pc:spChg>
        <pc:picChg chg="add del mod">
          <ac:chgData name="Keith Bercun" userId="8ee1d687-7832-442b-97d0-d2ec98c2cf6e" providerId="ADAL" clId="{C4B4A45A-5B9D-47EF-B3D0-B89097E3BC6E}" dt="2022-10-18T14:43:53.135" v="12" actId="478"/>
          <ac:picMkLst>
            <pc:docMk/>
            <pc:sldMk cId="1739997751" sldId="1760"/>
            <ac:picMk id="2" creationId="{770BC69E-2023-4FD9-91E6-F35FC478131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F1ADF6-C2C1-4BA7-9EC6-18775154D4B5}" type="datetimeFigureOut">
              <a:rPr lang="en-US" smtClean="0"/>
              <a:t>10/18/2022</a:t>
            </a:fld>
            <a:endParaRPr lang="en-US"/>
          </a:p>
        </p:txBody>
      </p:sp>
      <p:sp>
        <p:nvSpPr>
          <p:cNvPr id="4" name="Footer Placeholder 3"/>
          <p:cNvSpPr>
            <a:spLocks noGrp="1"/>
          </p:cNvSpPr>
          <p:nvPr>
            <p:ph type="ftr" sz="quarter" idx="2"/>
          </p:nvPr>
        </p:nvSpPr>
        <p:spPr>
          <a:xfrm>
            <a:off x="0" y="8685213"/>
            <a:ext cx="6172200" cy="458787"/>
          </a:xfrm>
          <a:prstGeom prst="rect">
            <a:avLst/>
          </a:prstGeom>
        </p:spPr>
        <p:txBody>
          <a:bodyPr vert="horz" lIns="91440" tIns="45720" rIns="91440" bIns="45720" rtlCol="0" anchor="b"/>
          <a:lstStyle>
            <a:lvl1pPr algn="l">
              <a:defRPr sz="1200"/>
            </a:lvl1pPr>
          </a:lstStyle>
          <a:p>
            <a:r>
              <a:rPr lang="en-US" dirty="0"/>
              <a:t>OneAmerica</a:t>
            </a:r>
            <a:r>
              <a:rPr lang="en-US" baseline="30000" dirty="0"/>
              <a:t>®</a:t>
            </a:r>
            <a:r>
              <a:rPr lang="en-US" dirty="0"/>
              <a:t> is the marketing name for the companies of OneAmerica.</a:t>
            </a:r>
          </a:p>
          <a:p>
            <a:endParaRPr lang="en-US" dirty="0"/>
          </a:p>
          <a:p>
            <a:r>
              <a:rPr lang="en-US" dirty="0"/>
              <a:t>Products issued and underwritten by The State Life Insurance Company</a:t>
            </a:r>
            <a:r>
              <a:rPr lang="en-US" baseline="30000" dirty="0"/>
              <a:t> ®</a:t>
            </a:r>
            <a:r>
              <a:rPr lang="en-US" dirty="0"/>
              <a:t>  (State Life), Indianapolis, IN, a OneAmerica company that offers the Care Solutions product suite.</a:t>
            </a:r>
          </a:p>
        </p:txBody>
      </p:sp>
      <p:sp>
        <p:nvSpPr>
          <p:cNvPr id="5" name="Slide Number Placeholder 4"/>
          <p:cNvSpPr>
            <a:spLocks noGrp="1"/>
          </p:cNvSpPr>
          <p:nvPr>
            <p:ph type="sldNum" sz="quarter" idx="3"/>
          </p:nvPr>
        </p:nvSpPr>
        <p:spPr>
          <a:xfrm>
            <a:off x="6248399" y="8685213"/>
            <a:ext cx="608013" cy="458787"/>
          </a:xfrm>
          <a:prstGeom prst="rect">
            <a:avLst/>
          </a:prstGeom>
        </p:spPr>
        <p:txBody>
          <a:bodyPr vert="horz" lIns="91440" tIns="45720" rIns="91440" bIns="45720" rtlCol="0" anchor="b"/>
          <a:lstStyle>
            <a:lvl1pPr algn="r">
              <a:defRPr sz="1200"/>
            </a:lvl1pPr>
          </a:lstStyle>
          <a:p>
            <a:fld id="{068A62E9-3A52-41B4-957D-ECD41D359C93}" type="slidenum">
              <a:rPr lang="en-US" smtClean="0"/>
              <a:t>‹#›</a:t>
            </a:fld>
            <a:endParaRPr lang="en-US"/>
          </a:p>
        </p:txBody>
      </p:sp>
    </p:spTree>
    <p:extLst>
      <p:ext uri="{BB962C8B-B14F-4D97-AF65-F5344CB8AC3E}">
        <p14:creationId xmlns:p14="http://schemas.microsoft.com/office/powerpoint/2010/main" val="1014963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068FE2-5635-4704-8704-FF6DA102C193}" type="datetimeFigureOut">
              <a:rPr lang="en-US" smtClean="0"/>
              <a:pPr/>
              <a:t>10/18/2022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DFAAF8-C8B7-498C-8863-6AC07EF9E833}" type="slidenum">
              <a:rPr lang="en-US" smtClean="0"/>
              <a:pPr/>
              <a:t>‹#›</a:t>
            </a:fld>
            <a:endParaRPr lang="en-US"/>
          </a:p>
        </p:txBody>
      </p:sp>
    </p:spTree>
    <p:extLst>
      <p:ext uri="{BB962C8B-B14F-4D97-AF65-F5344CB8AC3E}">
        <p14:creationId xmlns:p14="http://schemas.microsoft.com/office/powerpoint/2010/main" val="68581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181100" y="542925"/>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xfrm>
            <a:off x="545673" y="4183223"/>
            <a:ext cx="5919055" cy="41832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5" rIns="90690" bIns="45345"/>
          <a:lstStyle/>
          <a:p>
            <a:r>
              <a:rPr lang="en-US" altLang="en-US" dirty="0">
                <a:ea typeface="ヒラギノ角ゴ Pro W3"/>
                <a:cs typeface="ヒラギノ角ゴ Pro W3"/>
              </a:rPr>
              <a:t>Introduction and welcome.</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36858" indent="-283407">
              <a:defRPr>
                <a:solidFill>
                  <a:schemeClr val="tx1"/>
                </a:solidFill>
                <a:latin typeface="Arial" panose="020B0604020202020204" pitchFamily="34" charset="0"/>
                <a:ea typeface="ヒラギノ角ゴ Pro W3"/>
                <a:cs typeface="ヒラギノ角ゴ Pro W3"/>
              </a:defRPr>
            </a:lvl2pPr>
            <a:lvl3pPr marL="1133627" indent="-226725">
              <a:defRPr>
                <a:solidFill>
                  <a:schemeClr val="tx1"/>
                </a:solidFill>
                <a:latin typeface="Arial" panose="020B0604020202020204" pitchFamily="34" charset="0"/>
                <a:ea typeface="ヒラギノ角ゴ Pro W3"/>
                <a:cs typeface="ヒラギノ角ゴ Pro W3"/>
              </a:defRPr>
            </a:lvl3pPr>
            <a:lvl4pPr marL="1587078" indent="-226725">
              <a:defRPr>
                <a:solidFill>
                  <a:schemeClr val="tx1"/>
                </a:solidFill>
                <a:latin typeface="Arial" panose="020B0604020202020204" pitchFamily="34" charset="0"/>
                <a:ea typeface="ヒラギノ角ゴ Pro W3"/>
                <a:cs typeface="ヒラギノ角ゴ Pro W3"/>
              </a:defRPr>
            </a:lvl4pPr>
            <a:lvl5pPr marL="2040529" indent="-226725">
              <a:defRPr>
                <a:solidFill>
                  <a:schemeClr val="tx1"/>
                </a:solidFill>
                <a:latin typeface="Arial" panose="020B0604020202020204" pitchFamily="34" charset="0"/>
                <a:ea typeface="ヒラギノ角ゴ Pro W3"/>
                <a:cs typeface="ヒラギノ角ゴ Pro W3"/>
              </a:defRPr>
            </a:lvl5pPr>
            <a:lvl6pPr marL="2493980"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47431"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00882"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54333"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ECD2FFD1-3699-4AF1-9542-BBFE2FC5B9CC}" type="slidenum">
              <a:rPr lang="en-US" altLang="en-US" smtClean="0">
                <a:latin typeface="Georgia" panose="02040502050405020303" pitchFamily="18" charset="0"/>
              </a:rPr>
              <a:pPr/>
              <a:t>1</a:t>
            </a:fld>
            <a:endParaRPr lang="en-US" altLang="en-US" dirty="0">
              <a:latin typeface="Georgia" panose="02040502050405020303" pitchFamily="18"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32536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43655FD-DF53-4AEC-A126-EC732C99F3BA}" type="slidenum">
              <a:rPr lang="en-US"/>
              <a:pPr/>
              <a:t>10</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5800" y="4343400"/>
            <a:ext cx="5486400" cy="4114800"/>
          </a:xfrm>
          <a:noFill/>
          <a:ln/>
        </p:spPr>
        <p:txBody>
          <a:bodyPr/>
          <a:lstStyle/>
          <a:p>
            <a:pPr eaLnBrk="1" hangingPunct="1">
              <a:buFontTx/>
              <a:buChar char="•"/>
            </a:pPr>
            <a:r>
              <a:rPr lang="en-US"/>
              <a:t> There’s a nice cadence to this phrase. It will be repeated often.</a:t>
            </a:r>
          </a:p>
          <a:p>
            <a:pPr eaLnBrk="1" hangingPunct="1">
              <a:buFontTx/>
              <a:buChar char="•"/>
            </a:pPr>
            <a:r>
              <a:rPr lang="en-US"/>
              <a:t> Ask the audience if anyone disagrees.</a:t>
            </a:r>
          </a:p>
        </p:txBody>
      </p:sp>
    </p:spTree>
    <p:extLst>
      <p:ext uri="{BB962C8B-B14F-4D97-AF65-F5344CB8AC3E}">
        <p14:creationId xmlns:p14="http://schemas.microsoft.com/office/powerpoint/2010/main" val="3234485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52DEABA-C795-45B8-A0FA-3EAEB635C9EF}" type="slidenum">
              <a:rPr lang="en-US"/>
              <a:pPr/>
              <a:t>11</a:t>
            </a:fld>
            <a:endParaRPr lang="en-US"/>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buFontTx/>
              <a:buChar char="•"/>
            </a:pPr>
            <a:r>
              <a:rPr lang="en-US"/>
              <a:t> Medicare was never intended to pay for custodial care. However prior to 1998 it did pay for care at home because of how providers were paid: fee for service. That gave them an incentive to classify a person who really needed custodial care as one who needed skilled or rehab care. That stopped in 1998 under the Balanced Budget Act of 1997.</a:t>
            </a:r>
          </a:p>
          <a:p>
            <a:pPr eaLnBrk="1" hangingPunct="1">
              <a:buFontTx/>
              <a:buChar char="•"/>
            </a:pPr>
            <a:r>
              <a:rPr lang="en-US"/>
              <a:t> Ask if anyone knows someone in the home health care industry. If they do ask how they were doing before 1998. Answer: great. Now: not so good.</a:t>
            </a:r>
          </a:p>
          <a:p>
            <a:pPr eaLnBrk="1" hangingPunct="1">
              <a:buFontTx/>
              <a:buChar char="•"/>
            </a:pPr>
            <a:r>
              <a:rPr lang="en-US"/>
              <a:t> Medicaid should never be bad mouthed. It just makes the person look unprofessional. Yes it’s welfare but the client has been told by the attorney they paid into it and thus are entitled to it’s benefits. The good news is that the benefit is almost exclusively for payment for custodial care in a skilled nursing home. If the objection is brought up suggest:</a:t>
            </a:r>
          </a:p>
          <a:p>
            <a:pPr lvl="1" eaLnBrk="1" hangingPunct="1">
              <a:buFontTx/>
              <a:buChar char="•"/>
            </a:pPr>
            <a:r>
              <a:rPr lang="en-US"/>
              <a:t> The attorney is right: Medicaid will pay for care in a nursing home. Then mention: “But my clients have told me they don’t plan on going to a nursing home. They are correct, the chances of ending your days in a facility are remote. But then I tell them that it shouldn’t be confused with getting sick and needing&gt;’</a:t>
            </a:r>
          </a:p>
          <a:p>
            <a:pPr lvl="1" eaLnBrk="1" hangingPunct="1">
              <a:buFontTx/>
              <a:buChar char="•"/>
            </a:pPr>
            <a:r>
              <a:rPr lang="en-US"/>
              <a:t> The point is to agree with the lawyer to a point then finish by suggesting that the lawyer didn’t tell the client that Medicaid would pay for what the client wanted most: care at home or in assisted living</a:t>
            </a:r>
          </a:p>
        </p:txBody>
      </p:sp>
    </p:spTree>
    <p:extLst>
      <p:ext uri="{BB962C8B-B14F-4D97-AF65-F5344CB8AC3E}">
        <p14:creationId xmlns:p14="http://schemas.microsoft.com/office/powerpoint/2010/main" val="280652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E818BD6-291A-4B61-9043-E0922BAAD6AC}" type="slidenum">
              <a:rPr lang="en-US"/>
              <a:pPr/>
              <a:t>12</a:t>
            </a:fld>
            <a:endParaRPr lang="en-US"/>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4276712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AFD4510-7A77-4301-B82D-E632EF5F80C7}" type="slidenum">
              <a:rPr lang="en-US"/>
              <a:pPr/>
              <a:t>24</a:t>
            </a:fld>
            <a:endParaRPr lang="en-US"/>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buFontTx/>
              <a:buChar char="•"/>
            </a:pPr>
            <a:r>
              <a:rPr lang="en-US"/>
              <a:t>This is a set-up for the next slide. Make sure you review it before the presentation so it works seamlessly.</a:t>
            </a:r>
          </a:p>
        </p:txBody>
      </p:sp>
    </p:spTree>
    <p:extLst>
      <p:ext uri="{BB962C8B-B14F-4D97-AF65-F5344CB8AC3E}">
        <p14:creationId xmlns:p14="http://schemas.microsoft.com/office/powerpoint/2010/main" val="347048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701355" y="4473243"/>
            <a:ext cx="5607691" cy="36615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5" rIns="90690" bIns="45345"/>
          <a:lstStyle/>
          <a:p>
            <a:r>
              <a:rPr lang="en-US" altLang="en-US" dirty="0">
                <a:ea typeface="ヒラギノ角ゴ Pro W3"/>
                <a:cs typeface="ヒラギノ角ゴ Pro W3"/>
              </a:rPr>
              <a:t>That’s a lot to consider. State Life has options that can help.</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36858" indent="-283407">
              <a:defRPr>
                <a:solidFill>
                  <a:schemeClr val="tx1"/>
                </a:solidFill>
                <a:latin typeface="Arial" panose="020B0604020202020204" pitchFamily="34" charset="0"/>
                <a:ea typeface="ヒラギノ角ゴ Pro W3"/>
                <a:cs typeface="ヒラギノ角ゴ Pro W3"/>
              </a:defRPr>
            </a:lvl2pPr>
            <a:lvl3pPr marL="1133627" indent="-226725">
              <a:defRPr>
                <a:solidFill>
                  <a:schemeClr val="tx1"/>
                </a:solidFill>
                <a:latin typeface="Arial" panose="020B0604020202020204" pitchFamily="34" charset="0"/>
                <a:ea typeface="ヒラギノ角ゴ Pro W3"/>
                <a:cs typeface="ヒラギノ角ゴ Pro W3"/>
              </a:defRPr>
            </a:lvl3pPr>
            <a:lvl4pPr marL="1587078" indent="-226725">
              <a:defRPr>
                <a:solidFill>
                  <a:schemeClr val="tx1"/>
                </a:solidFill>
                <a:latin typeface="Arial" panose="020B0604020202020204" pitchFamily="34" charset="0"/>
                <a:ea typeface="ヒラギノ角ゴ Pro W3"/>
                <a:cs typeface="ヒラギノ角ゴ Pro W3"/>
              </a:defRPr>
            </a:lvl4pPr>
            <a:lvl5pPr marL="2040529" indent="-226725">
              <a:defRPr>
                <a:solidFill>
                  <a:schemeClr val="tx1"/>
                </a:solidFill>
                <a:latin typeface="Arial" panose="020B0604020202020204" pitchFamily="34" charset="0"/>
                <a:ea typeface="ヒラギノ角ゴ Pro W3"/>
                <a:cs typeface="ヒラギノ角ゴ Pro W3"/>
              </a:defRPr>
            </a:lvl5pPr>
            <a:lvl6pPr marL="2493980"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47431"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00882"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54333"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DB7BC93E-614B-4506-A0AF-B1311603EBBB}" type="slidenum">
              <a:rPr lang="en-US" altLang="en-US" smtClean="0">
                <a:latin typeface="Georgia" panose="02040502050405020303" pitchFamily="18" charset="0"/>
              </a:rPr>
              <a:pPr/>
              <a:t>25</a:t>
            </a:fld>
            <a:endParaRPr lang="en-US" altLang="en-US" dirty="0">
              <a:latin typeface="Georgia" panose="02040502050405020303" pitchFamily="18"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125614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81100" y="542925"/>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xfrm>
            <a:off x="545673" y="4183223"/>
            <a:ext cx="5919055" cy="41832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5" rIns="90690" bIns="45345"/>
          <a:lstStyle/>
          <a:p>
            <a:r>
              <a:rPr lang="en-US" altLang="en-US" dirty="0">
                <a:ea typeface="ヒラギノ角ゴ Pro W3"/>
                <a:cs typeface="ヒラギノ角ゴ Pro W3"/>
              </a:rPr>
              <a:t>This slide represents a sample portfolio. The asset types are aggressive, moderate and conservative. If clients ever need long-term care, chances are they’ll use their conservative assets first. </a:t>
            </a:r>
          </a:p>
          <a:p>
            <a:r>
              <a:rPr lang="en-US" altLang="en-US" dirty="0">
                <a:ea typeface="ヒラギノ角ゴ Pro W3"/>
                <a:cs typeface="ヒラギノ角ゴ Pro W3"/>
              </a:rPr>
              <a:t> </a:t>
            </a:r>
          </a:p>
          <a:p>
            <a:r>
              <a:rPr lang="en-US" altLang="en-US" dirty="0">
                <a:ea typeface="ヒラギノ角ゴ Pro W3"/>
                <a:cs typeface="ヒラギノ角ゴ Pro W3"/>
              </a:rPr>
              <a:t>The government gives tax incentives to people who move part of their portfolio into certain life insurance policies that allow the death benefit to be used, </a:t>
            </a:r>
            <a:r>
              <a:rPr lang="en-US" altLang="en-US" b="1" dirty="0">
                <a:ea typeface="ヒラギノ角ゴ Pro W3"/>
                <a:cs typeface="ヒラギノ角ゴ Pro W3"/>
              </a:rPr>
              <a:t>income tax-free</a:t>
            </a:r>
            <a:r>
              <a:rPr lang="en-US" altLang="en-US" dirty="0">
                <a:ea typeface="ヒラギノ角ゴ Pro W3"/>
                <a:cs typeface="ヒラギノ角ゴ Pro W3"/>
              </a:rPr>
              <a:t>, for qualifying LTC expenses. The death benefit is more than the initial amount.</a:t>
            </a:r>
          </a:p>
          <a:p>
            <a:r>
              <a:rPr lang="en-US" altLang="en-US" dirty="0">
                <a:ea typeface="ヒラギノ角ゴ Pro W3"/>
                <a:cs typeface="ヒラギノ角ゴ Pro W3"/>
              </a:rPr>
              <a:t> </a:t>
            </a:r>
          </a:p>
          <a:p>
            <a:r>
              <a:rPr lang="en-US" altLang="en-US" dirty="0">
                <a:ea typeface="ヒラギノ角ゴ Pro W3"/>
                <a:cs typeface="ヒラギノ角ゴ Pro W3"/>
              </a:rPr>
              <a:t>Asset-Care is a life insurance policy that provides LTC benefits and has an option to continue lifetime benefits on one person’s life, or on two lives with our patented joint life option. In essence, by “carving out” a piece of the portfolio for LTC protection, you can protect your other assets from the potential wipeout of a catastrophic event, such as Alzheimer’s, Parkinson’s or dementia.</a:t>
            </a:r>
          </a:p>
          <a:p>
            <a:endParaRPr lang="en-US" altLang="en-US" dirty="0">
              <a:ea typeface="ヒラギノ角ゴ Pro W3"/>
              <a:cs typeface="ヒラギノ角ゴ Pro W3"/>
            </a:endParaRPr>
          </a:p>
          <a:p>
            <a:r>
              <a:rPr lang="en-US" altLang="en-US" dirty="0">
                <a:ea typeface="ヒラギノ角ゴ Pro W3"/>
                <a:cs typeface="ヒラギノ角ゴ Pro W3"/>
              </a:rPr>
              <a:t>With that being said, how valuable is </a:t>
            </a:r>
            <a:r>
              <a:rPr lang="en-US" altLang="en-US" b="1" dirty="0">
                <a:ea typeface="ヒラギノ角ゴ Pro W3"/>
                <a:cs typeface="ヒラギノ角ゴ Pro W3"/>
              </a:rPr>
              <a:t>lifetime</a:t>
            </a:r>
            <a:r>
              <a:rPr lang="en-US" altLang="en-US" dirty="0">
                <a:ea typeface="ヒラギノ角ゴ Pro W3"/>
                <a:cs typeface="ヒラギノ角ゴ Pro W3"/>
              </a:rPr>
              <a:t> coverage? Keep in mind from a previous slide, the average annual cost for a private room in a nursing home is $91,250. It wouldn’t take long to wipe out an entire portfolio without lifetime coverage.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36858" indent="-283407">
              <a:defRPr>
                <a:solidFill>
                  <a:schemeClr val="tx1"/>
                </a:solidFill>
                <a:latin typeface="Arial" panose="020B0604020202020204" pitchFamily="34" charset="0"/>
                <a:ea typeface="ヒラギノ角ゴ Pro W3"/>
                <a:cs typeface="ヒラギノ角ゴ Pro W3"/>
              </a:defRPr>
            </a:lvl2pPr>
            <a:lvl3pPr marL="1133627" indent="-226725">
              <a:defRPr>
                <a:solidFill>
                  <a:schemeClr val="tx1"/>
                </a:solidFill>
                <a:latin typeface="Arial" panose="020B0604020202020204" pitchFamily="34" charset="0"/>
                <a:ea typeface="ヒラギノ角ゴ Pro W3"/>
                <a:cs typeface="ヒラギノ角ゴ Pro W3"/>
              </a:defRPr>
            </a:lvl3pPr>
            <a:lvl4pPr marL="1587078" indent="-226725">
              <a:defRPr>
                <a:solidFill>
                  <a:schemeClr val="tx1"/>
                </a:solidFill>
                <a:latin typeface="Arial" panose="020B0604020202020204" pitchFamily="34" charset="0"/>
                <a:ea typeface="ヒラギノ角ゴ Pro W3"/>
                <a:cs typeface="ヒラギノ角ゴ Pro W3"/>
              </a:defRPr>
            </a:lvl4pPr>
            <a:lvl5pPr marL="2040529" indent="-226725">
              <a:defRPr>
                <a:solidFill>
                  <a:schemeClr val="tx1"/>
                </a:solidFill>
                <a:latin typeface="Arial" panose="020B0604020202020204" pitchFamily="34" charset="0"/>
                <a:ea typeface="ヒラギノ角ゴ Pro W3"/>
                <a:cs typeface="ヒラギノ角ゴ Pro W3"/>
              </a:defRPr>
            </a:lvl5pPr>
            <a:lvl6pPr marL="2493980"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47431"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00882"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54333"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CA460D75-D8DE-4E50-B271-0D8145AA7372}" type="slidenum">
              <a:rPr lang="en-US" altLang="en-US" smtClean="0">
                <a:latin typeface="Georgia" panose="02040502050405020303" pitchFamily="18" charset="0"/>
              </a:rPr>
              <a:pPr/>
              <a:t>26</a:t>
            </a:fld>
            <a:endParaRPr lang="en-US" altLang="en-US" dirty="0">
              <a:latin typeface="Georgia" panose="02040502050405020303" pitchFamily="18"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3316599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5" y="4473243"/>
            <a:ext cx="5607691" cy="3661502"/>
          </a:xfrm>
          <a:prstGeom prst="rect">
            <a:avLst/>
          </a:prstGeom>
        </p:spPr>
        <p:txBody>
          <a:bodyPr lIns="90690" tIns="45345" rIns="90690" bIns="45345"/>
          <a:lstStyle/>
          <a:p>
            <a:r>
              <a:rPr lang="en-US" altLang="en-US" dirty="0">
                <a:ea typeface="ヒラギノ角ゴ Pro W3"/>
                <a:cs typeface="ヒラギノ角ゴ Pro W3"/>
              </a:rPr>
              <a:t>Most people understand how life insurance would pay out in the event of death. A common question then is, “How does this work if I need to use my policy for care?” This slide shows a timeline to describe how Asset-Care pays out for qualifying LTC expenses. </a:t>
            </a:r>
          </a:p>
          <a:p>
            <a:endParaRPr lang="en-US" altLang="en-US" dirty="0">
              <a:ea typeface="ヒラギノ角ゴ Pro W3"/>
              <a:cs typeface="ヒラギノ角ゴ Pro W3"/>
            </a:endParaRPr>
          </a:p>
          <a:p>
            <a:r>
              <a:rPr lang="en-US" altLang="en-US" dirty="0">
                <a:ea typeface="ヒラギノ角ゴ Pro W3"/>
                <a:cs typeface="ヒラギノ角ゴ Pro W3"/>
              </a:rPr>
              <a:t>To the left is day one. Based on our default option of 50 months, the life insurance policy pays $5,000 per person, per month for qualifying LTC expenses. Once the life insurance policy is exhausted, the Continuation of Benefits Rider continues the LTC coverage for an additional 50 months or a lifetime. The COB Rider has no cash value and no death benefit. It’s just catastrophic LTC coverage that uses the life insurance policy to serve as a “deductible,” keeping the cost of the COB Rider very inexpensive.</a:t>
            </a:r>
          </a:p>
          <a:p>
            <a:endParaRPr lang="en-US" dirty="0"/>
          </a:p>
        </p:txBody>
      </p:sp>
      <p:sp>
        <p:nvSpPr>
          <p:cNvPr id="4" name="Slide Number Placeholder 3"/>
          <p:cNvSpPr>
            <a:spLocks noGrp="1"/>
          </p:cNvSpPr>
          <p:nvPr>
            <p:ph type="sldNum" sz="quarter" idx="10"/>
          </p:nvPr>
        </p:nvSpPr>
        <p:spPr/>
        <p:txBody>
          <a:bodyPr/>
          <a:lstStyle/>
          <a:p>
            <a:pPr>
              <a:defRPr/>
            </a:pPr>
            <a:fld id="{38D51DE8-5016-411A-A83B-5173CBCF8EB9}" type="slidenum">
              <a:rPr lang="en-US" altLang="en-US" smtClean="0"/>
              <a:pPr>
                <a:defRPr/>
              </a:pPr>
              <a:t>27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754478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701355" y="4473243"/>
            <a:ext cx="5607691" cy="36615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5" rIns="90690" bIns="45345"/>
          <a:lstStyle/>
          <a:p>
            <a:r>
              <a:rPr lang="en-US" altLang="en-US" dirty="0">
                <a:ea typeface="ヒラギノ角ゴ Pro W3"/>
                <a:cs typeface="ヒラギノ角ゴ Pro W3"/>
              </a:rPr>
              <a:t>So, what’s next?</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36858" indent="-283407">
              <a:defRPr>
                <a:solidFill>
                  <a:schemeClr val="tx1"/>
                </a:solidFill>
                <a:latin typeface="Arial" panose="020B0604020202020204" pitchFamily="34" charset="0"/>
                <a:ea typeface="ヒラギノ角ゴ Pro W3"/>
                <a:cs typeface="ヒラギノ角ゴ Pro W3"/>
              </a:defRPr>
            </a:lvl2pPr>
            <a:lvl3pPr marL="1133627" indent="-226725">
              <a:defRPr>
                <a:solidFill>
                  <a:schemeClr val="tx1"/>
                </a:solidFill>
                <a:latin typeface="Arial" panose="020B0604020202020204" pitchFamily="34" charset="0"/>
                <a:ea typeface="ヒラギノ角ゴ Pro W3"/>
                <a:cs typeface="ヒラギノ角ゴ Pro W3"/>
              </a:defRPr>
            </a:lvl3pPr>
            <a:lvl4pPr marL="1587078" indent="-226725">
              <a:defRPr>
                <a:solidFill>
                  <a:schemeClr val="tx1"/>
                </a:solidFill>
                <a:latin typeface="Arial" panose="020B0604020202020204" pitchFamily="34" charset="0"/>
                <a:ea typeface="ヒラギノ角ゴ Pro W3"/>
                <a:cs typeface="ヒラギノ角ゴ Pro W3"/>
              </a:defRPr>
            </a:lvl4pPr>
            <a:lvl5pPr marL="2040529" indent="-226725">
              <a:defRPr>
                <a:solidFill>
                  <a:schemeClr val="tx1"/>
                </a:solidFill>
                <a:latin typeface="Arial" panose="020B0604020202020204" pitchFamily="34" charset="0"/>
                <a:ea typeface="ヒラギノ角ゴ Pro W3"/>
                <a:cs typeface="ヒラギノ角ゴ Pro W3"/>
              </a:defRPr>
            </a:lvl5pPr>
            <a:lvl6pPr marL="2493980"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47431"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00882"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54333"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85B6B1B8-A251-4A5E-8222-9512E83DCB9E}" type="slidenum">
              <a:rPr lang="en-US" altLang="en-US" smtClean="0">
                <a:latin typeface="Georgia" panose="02040502050405020303" pitchFamily="18" charset="0"/>
              </a:rPr>
              <a:pPr/>
              <a:t>28</a:t>
            </a:fld>
            <a:endParaRPr lang="en-US" altLang="en-US" dirty="0">
              <a:latin typeface="Georgia" panose="02040502050405020303" pitchFamily="18"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3377278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81100" y="542925"/>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545673" y="4183223"/>
            <a:ext cx="5919055" cy="418322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5" rIns="90690" bIns="45345"/>
          <a:lstStyle/>
          <a:p>
            <a:r>
              <a:rPr lang="en-US" altLang="en-US" dirty="0">
                <a:ea typeface="ヒラギノ角ゴ Pro W3"/>
                <a:cs typeface="ヒラギノ角ゴ Pro W3"/>
              </a:rPr>
              <a:t>I hope you received a nugget of information to digest. Now I ask that you take action for what’s right for you. Protect your portfolio and your retirement. </a:t>
            </a:r>
          </a:p>
          <a:p>
            <a:endParaRPr lang="en-US" altLang="en-US" dirty="0">
              <a:ea typeface="ヒラギノ角ゴ Pro W3"/>
              <a:cs typeface="ヒラギノ角ゴ Pro W3"/>
            </a:endParaRPr>
          </a:p>
          <a:p>
            <a:r>
              <a:rPr lang="en-US" altLang="en-US" dirty="0">
                <a:ea typeface="ヒラギノ角ゴ Pro W3"/>
                <a:cs typeface="ヒラギノ角ゴ Pro W3"/>
              </a:rPr>
              <a:t>Since you have to live in your future, why not protect it? (Pause)</a:t>
            </a:r>
          </a:p>
          <a:p>
            <a:r>
              <a:rPr lang="en-US" altLang="en-US" dirty="0">
                <a:ea typeface="ヒラギノ角ゴ Pro W3"/>
                <a:cs typeface="ヒラギノ角ゴ Pro W3"/>
              </a:rPr>
              <a:t> </a:t>
            </a:r>
          </a:p>
          <a:p>
            <a:r>
              <a:rPr lang="en-US" altLang="en-US" dirty="0">
                <a:ea typeface="ヒラギノ角ゴ Pro W3"/>
                <a:cs typeface="ヒラギノ角ゴ Pro W3"/>
              </a:rPr>
              <a:t>Here’s how I can help. By completing the evaluation form you received, you can let me know what you learned and what you’d like to know more about. You can expect a phone call from me within the next week so we can talk through the ways I can serve you. From there, let’s get together and pinpoint your options and resources to protect the portfolio you’ve worked hard to build. </a:t>
            </a:r>
          </a:p>
          <a:p>
            <a:endParaRPr lang="en-US" altLang="en-US" dirty="0">
              <a:ea typeface="ヒラギノ角ゴ Pro W3"/>
              <a:cs typeface="ヒラギノ角ゴ Pro W3"/>
            </a:endParaRPr>
          </a:p>
          <a:p>
            <a:r>
              <a:rPr lang="en-US" altLang="en-US" dirty="0">
                <a:ea typeface="ヒラギノ角ゴ Pro W3"/>
                <a:cs typeface="ヒラギノ角ゴ Pro W3"/>
              </a:rPr>
              <a:t>[Advance slide]</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36858" indent="-283407">
              <a:defRPr>
                <a:solidFill>
                  <a:schemeClr val="tx1"/>
                </a:solidFill>
                <a:latin typeface="Arial" panose="020B0604020202020204" pitchFamily="34" charset="0"/>
                <a:ea typeface="ヒラギノ角ゴ Pro W3"/>
                <a:cs typeface="ヒラギノ角ゴ Pro W3"/>
              </a:defRPr>
            </a:lvl2pPr>
            <a:lvl3pPr marL="1133627" indent="-226725">
              <a:defRPr>
                <a:solidFill>
                  <a:schemeClr val="tx1"/>
                </a:solidFill>
                <a:latin typeface="Arial" panose="020B0604020202020204" pitchFamily="34" charset="0"/>
                <a:ea typeface="ヒラギノ角ゴ Pro W3"/>
                <a:cs typeface="ヒラギノ角ゴ Pro W3"/>
              </a:defRPr>
            </a:lvl3pPr>
            <a:lvl4pPr marL="1587078" indent="-226725">
              <a:defRPr>
                <a:solidFill>
                  <a:schemeClr val="tx1"/>
                </a:solidFill>
                <a:latin typeface="Arial" panose="020B0604020202020204" pitchFamily="34" charset="0"/>
                <a:ea typeface="ヒラギノ角ゴ Pro W3"/>
                <a:cs typeface="ヒラギノ角ゴ Pro W3"/>
              </a:defRPr>
            </a:lvl4pPr>
            <a:lvl5pPr marL="2040529" indent="-226725">
              <a:defRPr>
                <a:solidFill>
                  <a:schemeClr val="tx1"/>
                </a:solidFill>
                <a:latin typeface="Arial" panose="020B0604020202020204" pitchFamily="34" charset="0"/>
                <a:ea typeface="ヒラギノ角ゴ Pro W3"/>
                <a:cs typeface="ヒラギノ角ゴ Pro W3"/>
              </a:defRPr>
            </a:lvl5pPr>
            <a:lvl6pPr marL="2493980"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47431"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00882"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54333"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2F34D707-232D-422C-A3B1-C6224F7C042F}" type="slidenum">
              <a:rPr lang="en-US" altLang="en-US" smtClean="0">
                <a:latin typeface="Georgia" panose="02040502050405020303" pitchFamily="18" charset="0"/>
              </a:rPr>
              <a:pPr/>
              <a:t>29</a:t>
            </a:fld>
            <a:endParaRPr lang="en-US" altLang="en-US" dirty="0">
              <a:latin typeface="Georgia" panose="02040502050405020303" pitchFamily="18"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111358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701355" y="4473243"/>
            <a:ext cx="5607691" cy="36615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90" tIns="45345" rIns="90690" bIns="45345"/>
          <a:lstStyle/>
          <a:p>
            <a:r>
              <a:rPr lang="en-US" altLang="en-US" dirty="0">
                <a:ea typeface="ヒラギノ角ゴ Pro W3"/>
                <a:cs typeface="ヒラギノ角ゴ Pro W3"/>
              </a:rPr>
              <a:t>Thank you for attending today. </a:t>
            </a:r>
          </a:p>
          <a:p>
            <a:endParaRPr lang="en-US" altLang="en-US" dirty="0">
              <a:ea typeface="ヒラギノ角ゴ Pro W3"/>
              <a:cs typeface="ヒラギノ角ゴ Pro W3"/>
            </a:endParaRPr>
          </a:p>
          <a:p>
            <a:r>
              <a:rPr lang="en-US" altLang="en-US" dirty="0">
                <a:ea typeface="ヒラギノ角ゴ Pro W3"/>
                <a:cs typeface="ヒラギノ角ゴ Pro W3"/>
              </a:rPr>
              <a:t>Does anyone have any questions? (Q&amp;A session). You can stick around to ask additional questions if you’d like, or you can schedule some time for us to meet. </a:t>
            </a:r>
          </a:p>
          <a:p>
            <a:endParaRPr lang="en-US" altLang="en-US" dirty="0">
              <a:ea typeface="ヒラギノ角ゴ Pro W3"/>
              <a:cs typeface="ヒラギノ角ゴ Pro W3"/>
            </a:endParaRPr>
          </a:p>
          <a:p>
            <a:r>
              <a:rPr lang="en-US" altLang="en-US" dirty="0">
                <a:ea typeface="ヒラギノ角ゴ Pro W3"/>
                <a:cs typeface="ヒラギノ角ゴ Pro W3"/>
              </a:rPr>
              <a:t>This concludes our seminar. Enjoy the rest of your day.</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36858" indent="-283407">
              <a:defRPr>
                <a:solidFill>
                  <a:schemeClr val="tx1"/>
                </a:solidFill>
                <a:latin typeface="Arial" panose="020B0604020202020204" pitchFamily="34" charset="0"/>
                <a:ea typeface="ヒラギノ角ゴ Pro W3"/>
                <a:cs typeface="ヒラギノ角ゴ Pro W3"/>
              </a:defRPr>
            </a:lvl2pPr>
            <a:lvl3pPr marL="1133627" indent="-226725">
              <a:defRPr>
                <a:solidFill>
                  <a:schemeClr val="tx1"/>
                </a:solidFill>
                <a:latin typeface="Arial" panose="020B0604020202020204" pitchFamily="34" charset="0"/>
                <a:ea typeface="ヒラギノ角ゴ Pro W3"/>
                <a:cs typeface="ヒラギノ角ゴ Pro W3"/>
              </a:defRPr>
            </a:lvl3pPr>
            <a:lvl4pPr marL="1587078" indent="-226725">
              <a:defRPr>
                <a:solidFill>
                  <a:schemeClr val="tx1"/>
                </a:solidFill>
                <a:latin typeface="Arial" panose="020B0604020202020204" pitchFamily="34" charset="0"/>
                <a:ea typeface="ヒラギノ角ゴ Pro W3"/>
                <a:cs typeface="ヒラギノ角ゴ Pro W3"/>
              </a:defRPr>
            </a:lvl4pPr>
            <a:lvl5pPr marL="2040529" indent="-226725">
              <a:defRPr>
                <a:solidFill>
                  <a:schemeClr val="tx1"/>
                </a:solidFill>
                <a:latin typeface="Arial" panose="020B0604020202020204" pitchFamily="34" charset="0"/>
                <a:ea typeface="ヒラギノ角ゴ Pro W3"/>
                <a:cs typeface="ヒラギノ角ゴ Pro W3"/>
              </a:defRPr>
            </a:lvl5pPr>
            <a:lvl6pPr marL="2493980"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47431"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00882"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54333" indent="-226725" defTabSz="451877"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7A9167FA-7850-4D3E-B455-DEB59C3F04B6}" type="slidenum">
              <a:rPr lang="en-US" altLang="en-US" smtClean="0">
                <a:latin typeface="Georgia" panose="02040502050405020303" pitchFamily="18" charset="0"/>
              </a:rPr>
              <a:pPr/>
              <a:t>30</a:t>
            </a:fld>
            <a:endParaRPr lang="en-US" altLang="en-US" dirty="0">
              <a:latin typeface="Georgia" panose="02040502050405020303" pitchFamily="18" charset="0"/>
            </a:endParaRPr>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302770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AE0D2FF-C8DE-48B4-A321-626F835F3895}" type="slidenum">
              <a:rPr lang="en-US"/>
              <a:pPr/>
              <a:t>2</a:t>
            </a:fld>
            <a:endParaRPr lang="en-US"/>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xfrm>
            <a:off x="685800" y="4343400"/>
            <a:ext cx="5486400" cy="4114800"/>
          </a:xfrm>
          <a:noFill/>
          <a:ln/>
        </p:spPr>
        <p:txBody>
          <a:bodyPr/>
          <a:lstStyle/>
          <a:p>
            <a:pPr eaLnBrk="1" hangingPunct="1">
              <a:buFontTx/>
              <a:buChar char="•"/>
            </a:pPr>
            <a:r>
              <a:rPr lang="en-US"/>
              <a:t> This is the first mention of planning in the context of living a long life. Few if any of the participants have ever considered planning for long-term care. If they gave any thought at all it was to protecting assets if someone got sick.</a:t>
            </a:r>
          </a:p>
          <a:p>
            <a:pPr eaLnBrk="1" hangingPunct="1">
              <a:buFontTx/>
              <a:buChar char="•"/>
            </a:pPr>
            <a:r>
              <a:rPr lang="en-US"/>
              <a:t> The presentation is all about planning for incapacitation caused by living a long life.</a:t>
            </a:r>
          </a:p>
        </p:txBody>
      </p:sp>
    </p:spTree>
    <p:extLst>
      <p:ext uri="{BB962C8B-B14F-4D97-AF65-F5344CB8AC3E}">
        <p14:creationId xmlns:p14="http://schemas.microsoft.com/office/powerpoint/2010/main" val="364155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43655FD-DF53-4AEC-A126-EC732C99F3BA}" type="slidenum">
              <a:rPr lang="en-US"/>
              <a:pPr/>
              <a:t>3</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5800" y="4343400"/>
            <a:ext cx="5486400" cy="4114800"/>
          </a:xfrm>
          <a:noFill/>
          <a:ln/>
        </p:spPr>
        <p:txBody>
          <a:bodyPr/>
          <a:lstStyle/>
          <a:p>
            <a:pPr eaLnBrk="1" hangingPunct="1">
              <a:buFontTx/>
              <a:buChar char="•"/>
            </a:pPr>
            <a:r>
              <a:rPr lang="en-US"/>
              <a:t> There’s a nice cadence to this phrase. It will be repeated often.</a:t>
            </a:r>
          </a:p>
          <a:p>
            <a:pPr eaLnBrk="1" hangingPunct="1">
              <a:buFontTx/>
              <a:buChar char="•"/>
            </a:pPr>
            <a:r>
              <a:rPr lang="en-US"/>
              <a:t> Ask the audience if anyone disagrees.</a:t>
            </a:r>
          </a:p>
        </p:txBody>
      </p:sp>
    </p:spTree>
    <p:extLst>
      <p:ext uri="{BB962C8B-B14F-4D97-AF65-F5344CB8AC3E}">
        <p14:creationId xmlns:p14="http://schemas.microsoft.com/office/powerpoint/2010/main" val="778692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43655FD-DF53-4AEC-A126-EC732C99F3BA}" type="slidenum">
              <a:rPr lang="en-US"/>
              <a:pPr/>
              <a:t>4</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5800" y="4343400"/>
            <a:ext cx="5486400" cy="4114800"/>
          </a:xfrm>
          <a:noFill/>
          <a:ln/>
        </p:spPr>
        <p:txBody>
          <a:bodyPr/>
          <a:lstStyle/>
          <a:p>
            <a:pPr eaLnBrk="1" hangingPunct="1">
              <a:buFontTx/>
              <a:buChar char="•"/>
            </a:pPr>
            <a:r>
              <a:rPr lang="en-US"/>
              <a:t> There’s a nice cadence to this phrase. It will be repeated often.</a:t>
            </a:r>
          </a:p>
          <a:p>
            <a:pPr eaLnBrk="1" hangingPunct="1">
              <a:buFontTx/>
              <a:buChar char="•"/>
            </a:pPr>
            <a:r>
              <a:rPr lang="en-US"/>
              <a:t> Ask the audience if anyone disagrees.</a:t>
            </a:r>
          </a:p>
        </p:txBody>
      </p:sp>
    </p:spTree>
    <p:extLst>
      <p:ext uri="{BB962C8B-B14F-4D97-AF65-F5344CB8AC3E}">
        <p14:creationId xmlns:p14="http://schemas.microsoft.com/office/powerpoint/2010/main" val="777636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43655FD-DF53-4AEC-A126-EC732C99F3BA}" type="slidenum">
              <a:rPr lang="en-US"/>
              <a:pPr/>
              <a:t>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5800" y="4343400"/>
            <a:ext cx="5486400" cy="4114800"/>
          </a:xfrm>
          <a:noFill/>
          <a:ln/>
        </p:spPr>
        <p:txBody>
          <a:bodyPr/>
          <a:lstStyle/>
          <a:p>
            <a:pPr eaLnBrk="1" hangingPunct="1">
              <a:buFontTx/>
              <a:buChar char="•"/>
            </a:pPr>
            <a:r>
              <a:rPr lang="en-US"/>
              <a:t> There’s a nice cadence to this phrase. It will be repeated often.</a:t>
            </a:r>
          </a:p>
          <a:p>
            <a:pPr eaLnBrk="1" hangingPunct="1">
              <a:buFontTx/>
              <a:buChar char="•"/>
            </a:pPr>
            <a:r>
              <a:rPr lang="en-US"/>
              <a:t> Ask the audience if anyone disagrees.</a:t>
            </a:r>
          </a:p>
        </p:txBody>
      </p:sp>
    </p:spTree>
    <p:extLst>
      <p:ext uri="{BB962C8B-B14F-4D97-AF65-F5344CB8AC3E}">
        <p14:creationId xmlns:p14="http://schemas.microsoft.com/office/powerpoint/2010/main" val="225296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43655FD-DF53-4AEC-A126-EC732C99F3BA}" type="slidenum">
              <a:rPr lang="en-US"/>
              <a:pPr/>
              <a:t>6</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5800" y="4343400"/>
            <a:ext cx="5486400" cy="4114800"/>
          </a:xfrm>
          <a:noFill/>
          <a:ln/>
        </p:spPr>
        <p:txBody>
          <a:bodyPr/>
          <a:lstStyle/>
          <a:p>
            <a:pPr eaLnBrk="1" hangingPunct="1">
              <a:buFontTx/>
              <a:buChar char="•"/>
            </a:pPr>
            <a:r>
              <a:rPr lang="en-US"/>
              <a:t> There’s a nice cadence to this phrase. It will be repeated often.</a:t>
            </a:r>
          </a:p>
          <a:p>
            <a:pPr eaLnBrk="1" hangingPunct="1">
              <a:buFontTx/>
              <a:buChar char="•"/>
            </a:pPr>
            <a:r>
              <a:rPr lang="en-US"/>
              <a:t> Ask the audience if anyone disagrees.</a:t>
            </a:r>
          </a:p>
        </p:txBody>
      </p:sp>
    </p:spTree>
    <p:extLst>
      <p:ext uri="{BB962C8B-B14F-4D97-AF65-F5344CB8AC3E}">
        <p14:creationId xmlns:p14="http://schemas.microsoft.com/office/powerpoint/2010/main" val="435721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BD2F522-7C15-4C13-A391-924B1FA9C1C5}" type="slidenum">
              <a:rPr lang="en-US"/>
              <a:pPr/>
              <a:t>7</a:t>
            </a:fld>
            <a:endParaRPr lang="en-US"/>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buFontTx/>
              <a:buChar char="•"/>
            </a:pPr>
            <a:r>
              <a:rPr lang="en-US"/>
              <a:t>Critical slide. Try and find someone who has gone through the heartache of providing care. Use them as your advocate.</a:t>
            </a:r>
          </a:p>
          <a:p>
            <a:pPr eaLnBrk="1" hangingPunct="1">
              <a:buFontTx/>
              <a:buChar char="•"/>
            </a:pPr>
            <a:r>
              <a:rPr lang="en-US"/>
              <a:t> This is similar to life insurance</a:t>
            </a:r>
          </a:p>
        </p:txBody>
      </p:sp>
    </p:spTree>
    <p:extLst>
      <p:ext uri="{BB962C8B-B14F-4D97-AF65-F5344CB8AC3E}">
        <p14:creationId xmlns:p14="http://schemas.microsoft.com/office/powerpoint/2010/main" val="83450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43655FD-DF53-4AEC-A126-EC732C99F3BA}" type="slidenum">
              <a:rPr lang="en-US"/>
              <a:pPr/>
              <a:t>8</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5800" y="4343400"/>
            <a:ext cx="5486400" cy="4114800"/>
          </a:xfrm>
          <a:noFill/>
          <a:ln/>
        </p:spPr>
        <p:txBody>
          <a:bodyPr/>
          <a:lstStyle/>
          <a:p>
            <a:pPr eaLnBrk="1" hangingPunct="1">
              <a:buFontTx/>
              <a:buChar char="•"/>
            </a:pPr>
            <a:r>
              <a:rPr lang="en-US"/>
              <a:t> There’s a nice cadence to this phrase. It will be repeated often.</a:t>
            </a:r>
          </a:p>
          <a:p>
            <a:pPr eaLnBrk="1" hangingPunct="1">
              <a:buFontTx/>
              <a:buChar char="•"/>
            </a:pPr>
            <a:r>
              <a:rPr lang="en-US"/>
              <a:t> Ask the audience if anyone disagrees.</a:t>
            </a:r>
          </a:p>
        </p:txBody>
      </p:sp>
    </p:spTree>
    <p:extLst>
      <p:ext uri="{BB962C8B-B14F-4D97-AF65-F5344CB8AC3E}">
        <p14:creationId xmlns:p14="http://schemas.microsoft.com/office/powerpoint/2010/main" val="766435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43655FD-DF53-4AEC-A126-EC732C99F3BA}" type="slidenum">
              <a:rPr lang="en-US"/>
              <a:pPr/>
              <a:t>9</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5800" y="4343400"/>
            <a:ext cx="5486400" cy="4114800"/>
          </a:xfrm>
          <a:noFill/>
          <a:ln/>
        </p:spPr>
        <p:txBody>
          <a:bodyPr/>
          <a:lstStyle/>
          <a:p>
            <a:pPr eaLnBrk="1" hangingPunct="1">
              <a:buFontTx/>
              <a:buChar char="•"/>
            </a:pPr>
            <a:r>
              <a:rPr lang="en-US"/>
              <a:t> There’s a nice cadence to this phrase. It will be repeated often.</a:t>
            </a:r>
          </a:p>
          <a:p>
            <a:pPr eaLnBrk="1" hangingPunct="1">
              <a:buFontTx/>
              <a:buChar char="•"/>
            </a:pPr>
            <a:r>
              <a:rPr lang="en-US"/>
              <a:t> Ask the audience if anyone disagrees.</a:t>
            </a:r>
          </a:p>
        </p:txBody>
      </p:sp>
    </p:spTree>
    <p:extLst>
      <p:ext uri="{BB962C8B-B14F-4D97-AF65-F5344CB8AC3E}">
        <p14:creationId xmlns:p14="http://schemas.microsoft.com/office/powerpoint/2010/main" val="1741925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23" descr="OA_Logo-hailo_32.png"/>
          <p:cNvPicPr>
            <a:picLocks noChangeAspect="1"/>
          </p:cNvPicPr>
          <p:nvPr userDrawn="1"/>
        </p:nvPicPr>
        <p:blipFill>
          <a:blip r:embed="rId3" cstate="print"/>
          <a:srcRect/>
          <a:stretch>
            <a:fillRect/>
          </a:stretch>
        </p:blipFill>
        <p:spPr bwMode="auto">
          <a:xfrm>
            <a:off x="2946400" y="863600"/>
            <a:ext cx="3251200" cy="3251200"/>
          </a:xfrm>
          <a:prstGeom prst="rect">
            <a:avLst/>
          </a:prstGeom>
          <a:noFill/>
          <a:ln w="9525">
            <a:noFill/>
            <a:miter lim="800000"/>
            <a:headEnd/>
            <a:tailEnd/>
          </a:ln>
        </p:spPr>
      </p:pic>
      <p:sp>
        <p:nvSpPr>
          <p:cNvPr id="2" name="Title 1"/>
          <p:cNvSpPr>
            <a:spLocks noGrp="1"/>
          </p:cNvSpPr>
          <p:nvPr>
            <p:ph type="title"/>
          </p:nvPr>
        </p:nvSpPr>
        <p:spPr>
          <a:xfrm>
            <a:off x="457200" y="3810000"/>
            <a:ext cx="8229599" cy="1133475"/>
          </a:xfrm>
        </p:spPr>
        <p:txBody>
          <a:bodyPr anchor="b"/>
          <a:lstStyle>
            <a:lvl1pPr algn="ctr">
              <a:defRPr sz="3800" b="0" i="0" cap="small">
                <a:solidFill>
                  <a:srgbClr val="FFFFFE"/>
                </a:solidFill>
              </a:defRPr>
            </a:lvl1pPr>
          </a:lstStyle>
          <a:p>
            <a:r>
              <a:rPr lang="en-US" dirty="0"/>
              <a:t>Click to edit Master title style</a:t>
            </a:r>
          </a:p>
        </p:txBody>
      </p:sp>
      <p:sp>
        <p:nvSpPr>
          <p:cNvPr id="3" name="Text Placeholder 2"/>
          <p:cNvSpPr>
            <a:spLocks noGrp="1"/>
          </p:cNvSpPr>
          <p:nvPr>
            <p:ph type="body" idx="1"/>
          </p:nvPr>
        </p:nvSpPr>
        <p:spPr>
          <a:xfrm>
            <a:off x="457200" y="4943475"/>
            <a:ext cx="8229600" cy="838200"/>
          </a:xfrm>
        </p:spPr>
        <p:txBody>
          <a:bodyPr/>
          <a:lstStyle>
            <a:lvl1pPr marL="0" indent="0" algn="ctr">
              <a:buNone/>
              <a:defRPr sz="2000" i="1">
                <a:solidFill>
                  <a:srgbClr val="FFFFFE"/>
                </a:solidFill>
                <a:latin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Slide Number Placeholder 15"/>
          <p:cNvSpPr>
            <a:spLocks noGrp="1"/>
          </p:cNvSpPr>
          <p:nvPr>
            <p:ph type="sldNum" sz="quarter" idx="11"/>
          </p:nvPr>
        </p:nvSpPr>
        <p:spPr/>
        <p:txBody>
          <a:bodyPr/>
          <a:lstStyle>
            <a:lvl1pPr fontAlgn="auto">
              <a:spcBef>
                <a:spcPts val="0"/>
              </a:spcBef>
              <a:spcAft>
                <a:spcPts val="0"/>
              </a:spcAft>
              <a:defRPr>
                <a:latin typeface="+mj-lt"/>
              </a:defRPr>
            </a:lvl1pPr>
          </a:lstStyle>
          <a:p>
            <a:pPr>
              <a:defRPr/>
            </a:pPr>
            <a:fld id="{E8D79CED-E0CF-4CA7-94D7-A38A3CF15C3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419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p:txBody>
          <a:bodyPr/>
          <a:lstStyle>
            <a:lvl1pPr fontAlgn="auto">
              <a:spcBef>
                <a:spcPts val="0"/>
              </a:spcBef>
              <a:spcAft>
                <a:spcPts val="0"/>
              </a:spcAft>
              <a:defRPr>
                <a:latin typeface="+mj-lt"/>
              </a:defRPr>
            </a:lvl1pPr>
          </a:lstStyle>
          <a:p>
            <a:pPr>
              <a:defRPr/>
            </a:pPr>
            <a:fld id="{C10EE38E-797B-427F-9EDE-BD12A770F156}" type="slidenum">
              <a:rPr lang="en-US"/>
              <a:pPr>
                <a:defRPr/>
              </a:pPr>
              <a:t>‹#›</a:t>
            </a:fld>
            <a:endParaRPr lang="en-US" dirty="0"/>
          </a:p>
        </p:txBody>
      </p:sp>
    </p:spTree>
    <p:extLst>
      <p:ext uri="{BB962C8B-B14F-4D97-AF65-F5344CB8AC3E}">
        <p14:creationId xmlns:p14="http://schemas.microsoft.com/office/powerpoint/2010/main" val="103600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p:txBody>
          <a:bodyPr/>
          <a:lstStyle>
            <a:lvl1pPr fontAlgn="auto">
              <a:spcBef>
                <a:spcPts val="0"/>
              </a:spcBef>
              <a:spcAft>
                <a:spcPts val="0"/>
              </a:spcAft>
              <a:defRPr>
                <a:latin typeface="+mj-lt"/>
              </a:defRPr>
            </a:lvl1pPr>
          </a:lstStyle>
          <a:p>
            <a:pPr>
              <a:defRPr/>
            </a:pPr>
            <a:fld id="{F0E186B8-CAAE-40E8-A250-EFEF7572A07F}" type="slidenum">
              <a:rPr lang="en-US"/>
              <a:pPr>
                <a:defRPr/>
              </a:pPr>
              <a:t>‹#›</a:t>
            </a:fld>
            <a:endParaRPr lang="en-US" dirty="0"/>
          </a:p>
        </p:txBody>
      </p:sp>
    </p:spTree>
    <p:extLst>
      <p:ext uri="{BB962C8B-B14F-4D97-AF65-F5344CB8AC3E}">
        <p14:creationId xmlns:p14="http://schemas.microsoft.com/office/powerpoint/2010/main" val="35582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a:spLocks noGrp="1"/>
          </p:cNvSpPr>
          <p:nvPr>
            <p:ph type="sldNum" sz="quarter" idx="11"/>
          </p:nvPr>
        </p:nvSpPr>
        <p:spPr/>
        <p:txBody>
          <a:bodyPr/>
          <a:lstStyle>
            <a:lvl1pPr fontAlgn="auto">
              <a:spcBef>
                <a:spcPts val="0"/>
              </a:spcBef>
              <a:spcAft>
                <a:spcPts val="0"/>
              </a:spcAft>
              <a:defRPr>
                <a:latin typeface="+mj-lt"/>
              </a:defRPr>
            </a:lvl1pPr>
          </a:lstStyle>
          <a:p>
            <a:pPr>
              <a:defRPr/>
            </a:pPr>
            <a:fld id="{09166F37-1619-449D-8E67-E5294889C570}" type="slidenum">
              <a:rPr lang="en-US"/>
              <a:pPr>
                <a:defRPr/>
              </a:pPr>
              <a:t>‹#›</a:t>
            </a:fld>
            <a:endParaRPr lang="en-US" dirty="0"/>
          </a:p>
        </p:txBody>
      </p:sp>
    </p:spTree>
    <p:extLst>
      <p:ext uri="{BB962C8B-B14F-4D97-AF65-F5344CB8AC3E}">
        <p14:creationId xmlns:p14="http://schemas.microsoft.com/office/powerpoint/2010/main" val="291366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fontAlgn="auto">
              <a:spcBef>
                <a:spcPts val="0"/>
              </a:spcBef>
              <a:spcAft>
                <a:spcPts val="0"/>
              </a:spcAft>
              <a:defRPr>
                <a:latin typeface="+mj-lt"/>
              </a:defRPr>
            </a:lvl1pPr>
          </a:lstStyle>
          <a:p>
            <a:pPr>
              <a:defRPr/>
            </a:pPr>
            <a:fld id="{1DD088D3-BB75-40C4-9441-175882EFEDC9}" type="slidenum">
              <a:rPr lang="en-US"/>
              <a:pPr>
                <a:defRPr/>
              </a:pPr>
              <a:t>‹#›</a:t>
            </a:fld>
            <a:endParaRPr lang="en-US" dirty="0"/>
          </a:p>
        </p:txBody>
      </p:sp>
      <p:sp>
        <p:nvSpPr>
          <p:cNvPr id="5" name="Title 1"/>
          <p:cNvSpPr>
            <a:spLocks noGrp="1"/>
          </p:cNvSpPr>
          <p:nvPr>
            <p:ph type="title"/>
          </p:nvPr>
        </p:nvSpPr>
        <p:spPr>
          <a:xfrm>
            <a:off x="457200" y="609600"/>
            <a:ext cx="8229600" cy="838200"/>
          </a:xfrm>
        </p:spPr>
        <p:txBody>
          <a:bodyPr/>
          <a:lstStyle/>
          <a:p>
            <a:r>
              <a:rPr lang="en-US" dirty="0"/>
              <a:t>Click to edit Master title style</a:t>
            </a:r>
            <a:endParaRPr lang="en-US" dirty="0">
              <a:ea typeface="ヒラギノ角ゴ Pro W3"/>
              <a:cs typeface="ヒラギノ角ゴ Pro W3"/>
            </a:endParaRPr>
          </a:p>
        </p:txBody>
      </p:sp>
      <p:sp>
        <p:nvSpPr>
          <p:cNvPr id="6" name="Content Placeholder 9"/>
          <p:cNvSpPr>
            <a:spLocks noGrp="1"/>
          </p:cNvSpPr>
          <p:nvPr>
            <p:ph idx="1"/>
          </p:nvPr>
        </p:nvSpPr>
        <p:spPr>
          <a:xfrm>
            <a:off x="457200" y="2209800"/>
            <a:ext cx="8229600" cy="3505200"/>
          </a:xfrm>
        </p:spPr>
        <p:txBody>
          <a:bodyPr/>
          <a:lstStyle/>
          <a:p>
            <a:pPr lvl="0"/>
            <a:r>
              <a:rPr lang="en-US" dirty="0"/>
              <a:t>Click to edit Master text styles</a:t>
            </a:r>
          </a:p>
        </p:txBody>
      </p:sp>
      <p:sp>
        <p:nvSpPr>
          <p:cNvPr id="13" name="Content Placeholder 9"/>
          <p:cNvSpPr>
            <a:spLocks noGrp="1"/>
          </p:cNvSpPr>
          <p:nvPr>
            <p:ph idx="13" hasCustomPrompt="1"/>
          </p:nvPr>
        </p:nvSpPr>
        <p:spPr>
          <a:xfrm>
            <a:off x="457200" y="1600200"/>
            <a:ext cx="8229600" cy="609600"/>
          </a:xfrm>
        </p:spPr>
        <p:txBody>
          <a:bodyPr/>
          <a:lstStyle/>
          <a:p>
            <a:pPr marL="0" indent="0" algn="ctr">
              <a:buNone/>
            </a:pPr>
            <a:r>
              <a:rPr lang="en-US" b="0" i="1" dirty="0">
                <a:latin typeface="Times New Roman"/>
                <a:ea typeface="ヒラギノ角ゴ Pro W3"/>
                <a:cs typeface="Times New Roman"/>
              </a:rPr>
              <a:t>Click to edit Master sub head</a:t>
            </a:r>
            <a:endParaRPr lang="en-US" b="0" i="1" dirty="0">
              <a:latin typeface="Times New Roman"/>
              <a:cs typeface="Times New Roman"/>
            </a:endParaRPr>
          </a:p>
        </p:txBody>
      </p:sp>
    </p:spTree>
    <p:extLst>
      <p:ext uri="{BB962C8B-B14F-4D97-AF65-F5344CB8AC3E}">
        <p14:creationId xmlns:p14="http://schemas.microsoft.com/office/powerpoint/2010/main" val="719166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599"/>
            <a:ext cx="3008313" cy="977900"/>
          </a:xfrm>
        </p:spPr>
        <p:txBody>
          <a:bodyPr anchor="b"/>
          <a:lstStyle>
            <a:lvl1pPr algn="l">
              <a:defRPr sz="1600" b="1" i="0">
                <a:latin typeface="+mn-lt"/>
              </a:defRPr>
            </a:lvl1pPr>
          </a:lstStyle>
          <a:p>
            <a:r>
              <a:rPr lang="en-US" dirty="0"/>
              <a:t>Click to edit Master title style</a:t>
            </a:r>
          </a:p>
        </p:txBody>
      </p:sp>
      <p:sp>
        <p:nvSpPr>
          <p:cNvPr id="3" name="Content Placeholder 2"/>
          <p:cNvSpPr>
            <a:spLocks noGrp="1"/>
          </p:cNvSpPr>
          <p:nvPr>
            <p:ph idx="1"/>
          </p:nvPr>
        </p:nvSpPr>
        <p:spPr>
          <a:xfrm>
            <a:off x="3575050" y="609599"/>
            <a:ext cx="5111750"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87500"/>
            <a:ext cx="3008313"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p:txBody>
          <a:bodyPr/>
          <a:lstStyle>
            <a:lvl1pPr fontAlgn="auto">
              <a:spcBef>
                <a:spcPts val="0"/>
              </a:spcBef>
              <a:spcAft>
                <a:spcPts val="0"/>
              </a:spcAft>
              <a:defRPr>
                <a:latin typeface="+mj-lt"/>
              </a:defRPr>
            </a:lvl1pPr>
          </a:lstStyle>
          <a:p>
            <a:pPr>
              <a:defRPr/>
            </a:pPr>
            <a:fld id="{A7C467FE-1FB7-40C2-A09F-722902B597AA}" type="slidenum">
              <a:rPr lang="en-US"/>
              <a:pPr>
                <a:defRPr/>
              </a:pPr>
              <a:t>‹#›</a:t>
            </a:fld>
            <a:endParaRPr lang="en-US" dirty="0"/>
          </a:p>
        </p:txBody>
      </p:sp>
    </p:spTree>
    <p:extLst>
      <p:ext uri="{BB962C8B-B14F-4D97-AF65-F5344CB8AC3E}">
        <p14:creationId xmlns:p14="http://schemas.microsoft.com/office/powerpoint/2010/main" val="3572839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566738"/>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457200" y="612775"/>
            <a:ext cx="8229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5367338"/>
            <a:ext cx="82296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p:txBody>
          <a:bodyPr/>
          <a:lstStyle>
            <a:lvl1pPr fontAlgn="auto">
              <a:spcBef>
                <a:spcPts val="0"/>
              </a:spcBef>
              <a:spcAft>
                <a:spcPts val="0"/>
              </a:spcAft>
              <a:defRPr>
                <a:latin typeface="+mj-lt"/>
              </a:defRPr>
            </a:lvl1pPr>
          </a:lstStyle>
          <a:p>
            <a:pPr>
              <a:defRPr/>
            </a:pPr>
            <a:fld id="{71EE86AA-BC05-4FC5-835B-358F45D3BA3A}" type="slidenum">
              <a:rPr lang="en-US"/>
              <a:pPr>
                <a:defRPr/>
              </a:pPr>
              <a:t>‹#›</a:t>
            </a:fld>
            <a:endParaRPr lang="en-US" dirty="0"/>
          </a:p>
        </p:txBody>
      </p:sp>
    </p:spTree>
    <p:extLst>
      <p:ext uri="{BB962C8B-B14F-4D97-AF65-F5344CB8AC3E}">
        <p14:creationId xmlns:p14="http://schemas.microsoft.com/office/powerpoint/2010/main" val="311631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3446463"/>
            <a:ext cx="9144000" cy="1270000"/>
          </a:xfrm>
          <a:prstGeom prst="rect">
            <a:avLst/>
          </a:prstGeom>
          <a:solidFill>
            <a:srgbClr val="C0C1B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E8DBBA"/>
              </a:solidFill>
              <a:ea typeface="ヒラギノ角ゴ Pro W3" pitchFamily="-111" charset="-128"/>
              <a:cs typeface="ヒラギノ角ゴ Pro W3" pitchFamily="-111" charset="-128"/>
            </a:endParaRPr>
          </a:p>
        </p:txBody>
      </p:sp>
      <p:pic>
        <p:nvPicPr>
          <p:cNvPr id="10" name="Picture 24" descr="OA_Logo-hailo_32.png"/>
          <p:cNvPicPr>
            <a:picLocks noChangeAspect="1"/>
          </p:cNvPicPr>
          <p:nvPr userDrawn="1"/>
        </p:nvPicPr>
        <p:blipFill>
          <a:blip r:embed="rId3" cstate="print"/>
          <a:srcRect/>
          <a:stretch>
            <a:fillRect/>
          </a:stretch>
        </p:blipFill>
        <p:spPr bwMode="auto">
          <a:xfrm>
            <a:off x="0" y="3268663"/>
            <a:ext cx="1625600" cy="1625600"/>
          </a:xfrm>
          <a:prstGeom prst="rect">
            <a:avLst/>
          </a:prstGeom>
          <a:noFill/>
          <a:ln w="9525">
            <a:noFill/>
            <a:miter lim="800000"/>
            <a:headEnd/>
            <a:tailEnd/>
          </a:ln>
        </p:spPr>
      </p:pic>
      <p:sp>
        <p:nvSpPr>
          <p:cNvPr id="3" name="Subtitle 2"/>
          <p:cNvSpPr>
            <a:spLocks noGrp="1"/>
          </p:cNvSpPr>
          <p:nvPr>
            <p:ph type="subTitle" idx="1"/>
          </p:nvPr>
        </p:nvSpPr>
        <p:spPr>
          <a:xfrm>
            <a:off x="1625740" y="4889640"/>
            <a:ext cx="7061060" cy="885685"/>
          </a:xfrm>
        </p:spPr>
        <p:txBody>
          <a:bodyPr lIns="0" tIns="0" rIns="0" bIns="0"/>
          <a:lstStyle>
            <a:lvl1pPr marL="0" indent="0" algn="l">
              <a:buNone/>
              <a:defRPr sz="2600" b="0" i="1">
                <a:solidFill>
                  <a:srgbClr val="FFFFFE"/>
                </a:solidFill>
                <a:latin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1447800" y="3446780"/>
            <a:ext cx="7518400" cy="1270000"/>
          </a:xfrm>
          <a:noFill/>
        </p:spPr>
        <p:txBody>
          <a:bodyPr lIns="177800" rIns="0" bIns="0"/>
          <a:lstStyle>
            <a:lvl1pPr algn="l">
              <a:defRPr sz="4000" b="0" i="0">
                <a:solidFill>
                  <a:srgbClr val="173D65"/>
                </a:solidFill>
              </a:defRPr>
            </a:lvl1pPr>
          </a:lstStyle>
          <a:p>
            <a:r>
              <a:rPr lang="en-US" dirty="0"/>
              <a:t>Click to edit Master title style</a:t>
            </a:r>
          </a:p>
        </p:txBody>
      </p:sp>
      <p:sp>
        <p:nvSpPr>
          <p:cNvPr id="15" name="Slide Number Placeholder 5"/>
          <p:cNvSpPr>
            <a:spLocks noGrp="1"/>
          </p:cNvSpPr>
          <p:nvPr>
            <p:ph type="sldNum" sz="quarter" idx="11"/>
          </p:nvPr>
        </p:nvSpPr>
        <p:spPr/>
        <p:txBody>
          <a:bodyPr/>
          <a:lstStyle>
            <a:lvl1pPr fontAlgn="auto">
              <a:spcBef>
                <a:spcPts val="0"/>
              </a:spcBef>
              <a:spcAft>
                <a:spcPts val="0"/>
              </a:spcAft>
              <a:defRPr>
                <a:latin typeface="+mj-lt"/>
              </a:defRPr>
            </a:lvl1pPr>
          </a:lstStyle>
          <a:p>
            <a:pPr>
              <a:defRPr/>
            </a:pPr>
            <a:fld id="{C4C4ABB0-74B7-4BF3-8F4E-096FCD94B78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p:txBody>
          <a:bodyPr/>
          <a:lstStyle>
            <a:lvl1pPr>
              <a:defRPr/>
            </a:lvl1pPr>
          </a:lstStyle>
          <a:p>
            <a:pPr>
              <a:defRPr/>
            </a:pPr>
            <a:fld id="{F4D827A8-5BEE-4873-9507-294FD20D96DA}" type="slidenum">
              <a:rPr lang="en-US" altLang="en-US"/>
              <a:pPr>
                <a:defRPr/>
              </a:pPr>
              <a:t>‹#›</a:t>
            </a:fld>
            <a:endParaRPr lang="en-US" altLang="en-US" dirty="0"/>
          </a:p>
        </p:txBody>
      </p:sp>
      <p:sp>
        <p:nvSpPr>
          <p:cNvPr id="6" name="Footer Placeholder 16"/>
          <p:cNvSpPr>
            <a:spLocks noGrp="1"/>
          </p:cNvSpPr>
          <p:nvPr>
            <p:ph type="ftr" sz="quarter" idx="12"/>
          </p:nvPr>
        </p:nvSpPr>
        <p:spPr>
          <a:xfrm>
            <a:off x="457200" y="5775325"/>
            <a:ext cx="8229600" cy="24447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517603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9F94E139-20EA-49C3-AA8E-E280EC7201BA}" type="slidenum">
              <a:rPr lang="en-US" altLang="en-US"/>
              <a:pPr>
                <a:defRPr/>
              </a:pPr>
              <a:t>‹#›</a:t>
            </a:fld>
            <a:endParaRPr lang="en-US" altLang="en-US" dirty="0"/>
          </a:p>
        </p:txBody>
      </p:sp>
      <p:sp>
        <p:nvSpPr>
          <p:cNvPr id="4" name="Footer Placeholder 16"/>
          <p:cNvSpPr>
            <a:spLocks noGrp="1"/>
          </p:cNvSpPr>
          <p:nvPr>
            <p:ph type="ftr" sz="quarter" idx="12"/>
          </p:nvPr>
        </p:nvSpPr>
        <p:spPr>
          <a:xfrm>
            <a:off x="457200" y="5775325"/>
            <a:ext cx="8229600" cy="24447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273498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Section Header">
    <p:bg>
      <p:bgPr>
        <a:solidFill>
          <a:srgbClr val="FFFFFF"/>
        </a:solidFill>
        <a:effectLst/>
      </p:bgPr>
    </p:bg>
    <p:spTree>
      <p:nvGrpSpPr>
        <p:cNvPr id="1" name=""/>
        <p:cNvGrpSpPr/>
        <p:nvPr/>
      </p:nvGrpSpPr>
      <p:grpSpPr>
        <a:xfrm>
          <a:off x="0" y="0"/>
          <a:ext cx="0" cy="0"/>
          <a:chOff x="0" y="0"/>
          <a:chExt cx="0" cy="0"/>
        </a:xfrm>
      </p:grpSpPr>
      <p:sp>
        <p:nvSpPr>
          <p:cNvPr id="5" name="TextBox 4"/>
          <p:cNvSpPr txBox="1"/>
          <p:nvPr userDrawn="1"/>
        </p:nvSpPr>
        <p:spPr>
          <a:xfrm>
            <a:off x="3225801" y="-1346200"/>
            <a:ext cx="184731" cy="369332"/>
          </a:xfrm>
          <a:prstGeom prst="rect">
            <a:avLst/>
          </a:prstGeom>
          <a:noFill/>
        </p:spPr>
        <p:txBody>
          <a:bodyPr wrap="none" rtlCol="0">
            <a:spAutoFit/>
          </a:bodyPr>
          <a:lstStyle/>
          <a:p>
            <a:endParaRPr lang="en-US" dirty="0"/>
          </a:p>
        </p:txBody>
      </p:sp>
      <p:sp>
        <p:nvSpPr>
          <p:cNvPr id="13" name="TextBox 12"/>
          <p:cNvSpPr txBox="1"/>
          <p:nvPr userDrawn="1"/>
        </p:nvSpPr>
        <p:spPr>
          <a:xfrm>
            <a:off x="5181601" y="6190953"/>
            <a:ext cx="3848099" cy="196208"/>
          </a:xfrm>
          <a:prstGeom prst="rect">
            <a:avLst/>
          </a:prstGeom>
          <a:noFill/>
        </p:spPr>
        <p:txBody>
          <a:bodyPr wrap="square" rtlCol="0">
            <a:spAutoFit/>
          </a:bodyPr>
          <a:lstStyle/>
          <a:p>
            <a:pPr marL="0" marR="0" indent="0" algn="l" defTabSz="342900" rtl="0" eaLnBrk="1" fontAlgn="base" latinLnBrk="0" hangingPunct="1">
              <a:lnSpc>
                <a:spcPct val="100000"/>
              </a:lnSpc>
              <a:spcBef>
                <a:spcPct val="0"/>
              </a:spcBef>
              <a:spcAft>
                <a:spcPct val="0"/>
              </a:spcAft>
              <a:buClrTx/>
              <a:buSzTx/>
              <a:buFontTx/>
              <a:buNone/>
              <a:tabLst/>
              <a:defRPr/>
            </a:pPr>
            <a:r>
              <a:rPr lang="en-US" sz="675" b="1" kern="1200" dirty="0">
                <a:solidFill>
                  <a:srgbClr val="5F5F5F"/>
                </a:solidFill>
                <a:latin typeface="Arial" pitchFamily="-111" charset="0"/>
                <a:ea typeface="ヒラギノ角ゴ Pro W3" pitchFamily="-111" charset="-128"/>
                <a:cs typeface="ヒラギノ角ゴ Pro W3" pitchFamily="-111" charset="-128"/>
              </a:rPr>
              <a:t>For use with financial professional only.</a:t>
            </a:r>
            <a:r>
              <a:rPr lang="en-US" sz="675" b="1" kern="1200" baseline="0" dirty="0">
                <a:solidFill>
                  <a:srgbClr val="5F5F5F"/>
                </a:solidFill>
                <a:latin typeface="Arial" pitchFamily="-111" charset="0"/>
                <a:ea typeface="ヒラギノ角ゴ Pro W3" pitchFamily="-111" charset="-128"/>
                <a:cs typeface="ヒラギノ角ゴ Pro W3" pitchFamily="-111" charset="-128"/>
              </a:rPr>
              <a:t> </a:t>
            </a:r>
            <a:r>
              <a:rPr lang="en-US" sz="675" b="1" kern="1200" dirty="0">
                <a:solidFill>
                  <a:srgbClr val="5F5F5F"/>
                </a:solidFill>
                <a:latin typeface="Arial" pitchFamily="-111" charset="0"/>
                <a:ea typeface="ヒラギノ角ゴ Pro W3" pitchFamily="-111" charset="-128"/>
                <a:cs typeface="ヒラギノ角ゴ Pro W3" pitchFamily="-111" charset="-128"/>
              </a:rPr>
              <a:t>Not for public distribution.</a:t>
            </a:r>
          </a:p>
        </p:txBody>
      </p:sp>
      <p:grpSp>
        <p:nvGrpSpPr>
          <p:cNvPr id="26" name="Group 25"/>
          <p:cNvGrpSpPr/>
          <p:nvPr userDrawn="1"/>
        </p:nvGrpSpPr>
        <p:grpSpPr>
          <a:xfrm>
            <a:off x="1438368" y="6397488"/>
            <a:ext cx="6267264" cy="244005"/>
            <a:chOff x="209737" y="6549887"/>
            <a:chExt cx="6267264" cy="244005"/>
          </a:xfrm>
        </p:grpSpPr>
        <p:sp>
          <p:nvSpPr>
            <p:cNvPr id="27" name="TextBox 13"/>
            <p:cNvSpPr txBox="1">
              <a:spLocks noChangeArrowheads="1"/>
            </p:cNvSpPr>
            <p:nvPr userDrawn="1"/>
          </p:nvSpPr>
          <p:spPr bwMode="auto">
            <a:xfrm>
              <a:off x="1949605" y="6574601"/>
              <a:ext cx="4527396" cy="219291"/>
            </a:xfrm>
            <a:prstGeom prst="rect">
              <a:avLst/>
            </a:prstGeom>
            <a:noFill/>
            <a:ln>
              <a:noFill/>
            </a:ln>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defRPr/>
              </a:pPr>
              <a:r>
                <a:rPr lang="en-US" altLang="en-US" sz="825" i="1" dirty="0">
                  <a:solidFill>
                    <a:srgbClr val="7F7F7F"/>
                  </a:solidFill>
                  <a:latin typeface="Times New Roman" panose="02020603050405020304" pitchFamily="18" charset="0"/>
                  <a:cs typeface="Arial" panose="020B0604020202020204" pitchFamily="34" charset="0"/>
                </a:rPr>
                <a:t>is the marketing name for the companies of </a:t>
              </a:r>
              <a:r>
                <a:rPr lang="en-US" altLang="en-US" sz="825" i="1" dirty="0" err="1">
                  <a:solidFill>
                    <a:srgbClr val="7F7F7F"/>
                  </a:solidFill>
                  <a:latin typeface="Times New Roman" panose="02020603050405020304" pitchFamily="18" charset="0"/>
                  <a:cs typeface="Arial" panose="020B0604020202020204" pitchFamily="34" charset="0"/>
                </a:rPr>
                <a:t>OneAmerica</a:t>
              </a:r>
              <a:r>
                <a:rPr lang="en-US" altLang="en-US" sz="825" i="1" dirty="0">
                  <a:solidFill>
                    <a:srgbClr val="7F7F7F"/>
                  </a:solidFill>
                  <a:latin typeface="Times New Roman" panose="02020603050405020304" pitchFamily="18" charset="0"/>
                  <a:cs typeface="Arial" panose="020B0604020202020204" pitchFamily="34" charset="0"/>
                </a:rPr>
                <a:t>  |  </a:t>
              </a:r>
              <a:r>
                <a:rPr lang="en-US" altLang="en-US" sz="825" i="1" dirty="0" err="1">
                  <a:solidFill>
                    <a:srgbClr val="7F7F7F"/>
                  </a:solidFill>
                  <a:latin typeface="Times New Roman" panose="02020603050405020304" pitchFamily="18" charset="0"/>
                  <a:cs typeface="Arial" panose="020B0604020202020204" pitchFamily="34" charset="0"/>
                </a:rPr>
                <a:t>OneAmerica.com</a:t>
              </a:r>
              <a:endParaRPr lang="en-US" altLang="en-US" sz="825" i="1" dirty="0">
                <a:solidFill>
                  <a:srgbClr val="7F7F7F"/>
                </a:solidFill>
                <a:latin typeface="Times New Roman" panose="02020603050405020304" pitchFamily="18" charset="0"/>
                <a:cs typeface="Arial" panose="020B0604020202020204" pitchFamily="34" charset="0"/>
              </a:endParaRP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9737" y="6549887"/>
              <a:ext cx="1771463" cy="208722"/>
            </a:xfrm>
            <a:prstGeom prst="rect">
              <a:avLst/>
            </a:prstGeom>
          </p:spPr>
        </p:pic>
      </p:grpSp>
      <p:sp>
        <p:nvSpPr>
          <p:cNvPr id="30" name="Slide Number Placeholder 5"/>
          <p:cNvSpPr txBox="1">
            <a:spLocks/>
          </p:cNvSpPr>
          <p:nvPr userDrawn="1"/>
        </p:nvSpPr>
        <p:spPr>
          <a:xfrm>
            <a:off x="7848600" y="6324602"/>
            <a:ext cx="1066800" cy="365125"/>
          </a:xfrm>
          <a:prstGeom prst="rect">
            <a:avLst/>
          </a:prstGeom>
        </p:spPr>
        <p:txBody>
          <a:bodyPr vert="horz" wrap="square" lIns="68580" tIns="34290" rIns="68580" bIns="34290" numCol="1" anchor="b"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8989"/>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D95A6912-3E07-4FFE-82EF-9D19159C9BB5}" type="slidenum">
              <a:rPr kumimoji="0" lang="en-US" altLang="en-US" sz="675" b="0" i="0" u="none" strike="noStrike" kern="1200" cap="none" spc="0" normalizeH="0" baseline="0" noProof="0" smtClean="0">
                <a:ln>
                  <a:noFill/>
                </a:ln>
                <a:solidFill>
                  <a:srgbClr val="898989"/>
                </a:solidFill>
                <a:effectLst/>
                <a:uLnTx/>
                <a:uFillTx/>
                <a:latin typeface="+mn-lt"/>
                <a:ea typeface="MS PGothic" pitchFamily="34" charset="-128"/>
                <a:cs typeface=""/>
              </a:rPr>
              <a:pPr marL="0" marR="0" lvl="0" indent="0" algn="r" defTabSz="685800" rtl="0" eaLnBrk="1" fontAlgn="base" latinLnBrk="0" hangingPunct="1">
                <a:lnSpc>
                  <a:spcPct val="100000"/>
                </a:lnSpc>
                <a:spcBef>
                  <a:spcPct val="0"/>
                </a:spcBef>
                <a:spcAft>
                  <a:spcPct val="0"/>
                </a:spcAft>
                <a:buClrTx/>
                <a:buSzTx/>
                <a:buFontTx/>
                <a:buNone/>
                <a:tabLst/>
                <a:defRPr/>
              </a:pPr>
              <a:t>‹#›</a:t>
            </a:fld>
            <a:endParaRPr kumimoji="0" lang="en-US" altLang="en-US" sz="675" b="0" i="0" u="none" strike="noStrike" kern="1200" cap="none" spc="0" normalizeH="0" baseline="0" noProof="0" dirty="0">
              <a:ln>
                <a:noFill/>
              </a:ln>
              <a:solidFill>
                <a:srgbClr val="898989"/>
              </a:solidFill>
              <a:effectLst/>
              <a:uLnTx/>
              <a:uFillTx/>
              <a:latin typeface="+mn-lt"/>
              <a:ea typeface="MS PGothic" pitchFamily="34" charset="-128"/>
              <a:cs typeface=""/>
            </a:endParaRPr>
          </a:p>
        </p:txBody>
      </p:sp>
      <p:sp>
        <p:nvSpPr>
          <p:cNvPr id="2" name="TextBox 1"/>
          <p:cNvSpPr txBox="1"/>
          <p:nvPr userDrawn="1"/>
        </p:nvSpPr>
        <p:spPr>
          <a:xfrm>
            <a:off x="-1033271" y="148132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568235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p:cNvSpPr/>
          <p:nvPr userDrawn="1"/>
        </p:nvSpPr>
        <p:spPr>
          <a:xfrm>
            <a:off x="0" y="3446463"/>
            <a:ext cx="9144000" cy="1270000"/>
          </a:xfrm>
          <a:prstGeom prst="rect">
            <a:avLst/>
          </a:prstGeom>
          <a:solidFill>
            <a:srgbClr val="C0C1B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E8DBBA"/>
              </a:solidFill>
              <a:ea typeface="ヒラギノ角ゴ Pro W3" pitchFamily="-111" charset="-128"/>
              <a:cs typeface="ヒラギノ角ゴ Pro W3" pitchFamily="-111" charset="-128"/>
            </a:endParaRPr>
          </a:p>
        </p:txBody>
      </p:sp>
      <p:pic>
        <p:nvPicPr>
          <p:cNvPr id="35" name="Picture 24" descr="OA_Logo-hailo_32.png"/>
          <p:cNvPicPr>
            <a:picLocks noChangeAspect="1"/>
          </p:cNvPicPr>
          <p:nvPr userDrawn="1"/>
        </p:nvPicPr>
        <p:blipFill>
          <a:blip r:embed="rId2" cstate="print"/>
          <a:srcRect/>
          <a:stretch>
            <a:fillRect/>
          </a:stretch>
        </p:blipFill>
        <p:spPr bwMode="auto">
          <a:xfrm>
            <a:off x="0" y="3268663"/>
            <a:ext cx="1625600" cy="1625600"/>
          </a:xfrm>
          <a:prstGeom prst="rect">
            <a:avLst/>
          </a:prstGeom>
          <a:noFill/>
          <a:ln w="9525">
            <a:noFill/>
            <a:miter lim="800000"/>
            <a:headEnd/>
            <a:tailEnd/>
          </a:ln>
        </p:spPr>
      </p:pic>
      <p:sp>
        <p:nvSpPr>
          <p:cNvPr id="38" name="Subtitle 2"/>
          <p:cNvSpPr>
            <a:spLocks noGrp="1"/>
          </p:cNvSpPr>
          <p:nvPr>
            <p:ph type="subTitle" idx="1"/>
          </p:nvPr>
        </p:nvSpPr>
        <p:spPr>
          <a:xfrm>
            <a:off x="1625740" y="4889640"/>
            <a:ext cx="7061060" cy="885685"/>
          </a:xfrm>
        </p:spPr>
        <p:txBody>
          <a:bodyPr lIns="0" tIns="0" rIns="0" bIns="0"/>
          <a:lstStyle>
            <a:lvl1pPr marL="0" indent="0" algn="l">
              <a:buNone/>
              <a:defRPr sz="2600" b="0" i="1">
                <a:solidFill>
                  <a:srgbClr val="002B52"/>
                </a:solidFill>
                <a:latin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39" name="Title 1"/>
          <p:cNvSpPr>
            <a:spLocks noGrp="1"/>
          </p:cNvSpPr>
          <p:nvPr>
            <p:ph type="ctrTitle"/>
          </p:nvPr>
        </p:nvSpPr>
        <p:spPr>
          <a:xfrm>
            <a:off x="1447800" y="3446780"/>
            <a:ext cx="7518400" cy="1270000"/>
          </a:xfrm>
          <a:noFill/>
        </p:spPr>
        <p:txBody>
          <a:bodyPr lIns="177800" rIns="0" bIns="0"/>
          <a:lstStyle>
            <a:lvl1pPr algn="l">
              <a:defRPr sz="4000" b="0" i="0">
                <a:solidFill>
                  <a:srgbClr val="173D65"/>
                </a:solidFill>
              </a:defRPr>
            </a:lvl1pPr>
          </a:lstStyle>
          <a:p>
            <a:r>
              <a:rPr lang="en-US" dirty="0"/>
              <a:t>Click to edit Master title style</a:t>
            </a:r>
          </a:p>
        </p:txBody>
      </p:sp>
      <p:sp>
        <p:nvSpPr>
          <p:cNvPr id="41" name="Slide Number Placeholder 5"/>
          <p:cNvSpPr>
            <a:spLocks noGrp="1"/>
          </p:cNvSpPr>
          <p:nvPr>
            <p:ph type="sldNum" sz="quarter" idx="11"/>
          </p:nvPr>
        </p:nvSpPr>
        <p:spPr>
          <a:xfrm>
            <a:off x="8153400" y="6356350"/>
            <a:ext cx="762000" cy="365125"/>
          </a:xfrm>
        </p:spPr>
        <p:txBody>
          <a:bodyPr/>
          <a:lstStyle>
            <a:lvl1pPr fontAlgn="auto">
              <a:spcBef>
                <a:spcPts val="0"/>
              </a:spcBef>
              <a:spcAft>
                <a:spcPts val="0"/>
              </a:spcAft>
              <a:defRPr>
                <a:latin typeface="+mj-lt"/>
              </a:defRPr>
            </a:lvl1pPr>
          </a:lstStyle>
          <a:p>
            <a:pPr>
              <a:defRPr/>
            </a:pPr>
            <a:fld id="{C4C4ABB0-74B7-4BF3-8F4E-096FCD94B78A}" type="slidenum">
              <a:rPr lang="en-US"/>
              <a:pPr>
                <a:defRPr/>
              </a:pPr>
              <a:t>‹#›</a:t>
            </a:fld>
            <a:endParaRPr lang="en-US" dirty="0"/>
          </a:p>
        </p:txBody>
      </p:sp>
    </p:spTree>
    <p:extLst>
      <p:ext uri="{BB962C8B-B14F-4D97-AF65-F5344CB8AC3E}">
        <p14:creationId xmlns:p14="http://schemas.microsoft.com/office/powerpoint/2010/main" val="146098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fontAlgn="auto">
              <a:spcBef>
                <a:spcPts val="0"/>
              </a:spcBef>
              <a:spcAft>
                <a:spcPts val="0"/>
              </a:spcAft>
              <a:defRPr>
                <a:latin typeface="+mj-lt"/>
              </a:defRPr>
            </a:lvl1pPr>
          </a:lstStyle>
          <a:p>
            <a:pPr>
              <a:defRPr/>
            </a:pPr>
            <a:fld id="{BF6FFF17-11A4-446B-B123-F89A0EBACA42}" type="slidenum">
              <a:rPr lang="en-US"/>
              <a:pPr>
                <a:defRPr/>
              </a:pPr>
              <a:t>‹#›</a:t>
            </a:fld>
            <a:endParaRPr lang="en-US" dirty="0"/>
          </a:p>
        </p:txBody>
      </p:sp>
    </p:spTree>
    <p:extLst>
      <p:ext uri="{BB962C8B-B14F-4D97-AF65-F5344CB8AC3E}">
        <p14:creationId xmlns:p14="http://schemas.microsoft.com/office/powerpoint/2010/main" val="835309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802"/>
            <a:ext cx="9141860" cy="6856395"/>
          </a:xfrm>
          <a:prstGeom prst="rect">
            <a:avLst/>
          </a:prstGeom>
        </p:spPr>
      </p:pic>
      <p:pic>
        <p:nvPicPr>
          <p:cNvPr id="19" name="Picture 18" descr="white_frame_1024.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p:nvSpPr>
        <p:spPr>
          <a:xfrm>
            <a:off x="179388" y="0"/>
            <a:ext cx="8786812" cy="179388"/>
          </a:xfrm>
          <a:prstGeom prst="rect">
            <a:avLst/>
          </a:prstGeom>
          <a:solidFill>
            <a:srgbClr val="173D6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E8DBBA"/>
              </a:solidFill>
              <a:ea typeface="ヒラギノ角ゴ Pro W3" pitchFamily="-111" charset="-128"/>
              <a:cs typeface="ヒラギノ角ゴ Pro W3" pitchFamily="-111" charset="-128"/>
            </a:endParaRPr>
          </a:p>
        </p:txBody>
      </p:sp>
      <p:sp>
        <p:nvSpPr>
          <p:cNvPr id="1029" name="Title Placeholder 1"/>
          <p:cNvSpPr>
            <a:spLocks noGrp="1"/>
          </p:cNvSpPr>
          <p:nvPr>
            <p:ph type="title"/>
          </p:nvPr>
        </p:nvSpPr>
        <p:spPr bwMode="auto">
          <a:xfrm>
            <a:off x="457200" y="609600"/>
            <a:ext cx="82296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Text Placeholder 2"/>
          <p:cNvSpPr>
            <a:spLocks noGrp="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53400" y="6356350"/>
            <a:ext cx="762000" cy="365125"/>
          </a:xfrm>
          <a:prstGeom prst="rect">
            <a:avLst/>
          </a:prstGeom>
        </p:spPr>
        <p:txBody>
          <a:bodyPr vert="horz" wrap="square" lIns="0" tIns="0" rIns="0" bIns="0" numCol="1" anchor="b" anchorCtr="0" compatLnSpc="1">
            <a:prstTxWarp prst="textNoShape">
              <a:avLst/>
            </a:prstTxWarp>
          </a:bodyPr>
          <a:lstStyle>
            <a:lvl1pPr algn="r">
              <a:defRPr sz="900">
                <a:solidFill>
                  <a:srgbClr val="002B52"/>
                </a:solidFill>
                <a:latin typeface="Georgia" pitchFamily="18" charset="0"/>
              </a:defRPr>
            </a:lvl1pPr>
          </a:lstStyle>
          <a:p>
            <a:fld id="{CA0A02B5-7DF3-4352-8C7E-9B7131F859B7}" type="slidenum">
              <a:rPr lang="en-US" smtClean="0"/>
              <a:pPr/>
              <a:t>‹#›</a:t>
            </a:fld>
            <a:endParaRPr lang="en-US" dirty="0"/>
          </a:p>
        </p:txBody>
      </p:sp>
      <p:sp>
        <p:nvSpPr>
          <p:cNvPr id="18" name="TextBox 13"/>
          <p:cNvSpPr txBox="1">
            <a:spLocks noChangeArrowheads="1"/>
          </p:cNvSpPr>
          <p:nvPr userDrawn="1"/>
        </p:nvSpPr>
        <p:spPr bwMode="auto">
          <a:xfrm>
            <a:off x="1219200" y="6553200"/>
            <a:ext cx="6705600" cy="230832"/>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900" i="1" dirty="0">
                <a:solidFill>
                  <a:srgbClr val="002B52"/>
                </a:solidFill>
                <a:latin typeface="Times New Roman" charset="0"/>
                <a:cs typeface="Arial" charset="0"/>
              </a:rPr>
              <a:t>OneAmerica</a:t>
            </a:r>
            <a:r>
              <a:rPr lang="en-US" sz="900" i="1" baseline="30000" dirty="0">
                <a:solidFill>
                  <a:srgbClr val="002B52"/>
                </a:solidFill>
                <a:latin typeface="Times New Roman" charset="0"/>
                <a:cs typeface="Arial" charset="0"/>
              </a:rPr>
              <a:t>®</a:t>
            </a:r>
            <a:r>
              <a:rPr lang="en-US" sz="900" i="1" dirty="0">
                <a:solidFill>
                  <a:srgbClr val="002B52"/>
                </a:solidFill>
                <a:latin typeface="Times New Roman" charset="0"/>
                <a:cs typeface="Arial" charset="0"/>
              </a:rPr>
              <a:t> is the marketing name for the companies of OneAmerica</a:t>
            </a:r>
          </a:p>
        </p:txBody>
      </p:sp>
      <p:sp>
        <p:nvSpPr>
          <p:cNvPr id="21" name="Rectangle 20"/>
          <p:cNvSpPr/>
          <p:nvPr userDrawn="1"/>
        </p:nvSpPr>
        <p:spPr>
          <a:xfrm>
            <a:off x="179388" y="0"/>
            <a:ext cx="8786812" cy="357188"/>
          </a:xfrm>
          <a:prstGeom prst="rect">
            <a:avLst/>
          </a:prstGeom>
          <a:solidFill>
            <a:srgbClr val="173D6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E8DBBA"/>
              </a:solidFill>
              <a:ea typeface="ヒラギノ角ゴ Pro W3" pitchFamily="-111" charset="-128"/>
              <a:cs typeface="ヒラギノ角ゴ Pro W3" pitchFamily="-111" charset="-128"/>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49" r:id="rId5"/>
    <p:sldLayoutId id="2147483751" r:id="rId6"/>
    <p:sldLayoutId id="2147483752" r:id="rId7"/>
  </p:sldLayoutIdLst>
  <p:hf hdr="0"/>
  <p:txStyles>
    <p:titleStyle>
      <a:lvl1pPr algn="ctr" defTabSz="457200" rtl="0" fontAlgn="base">
        <a:spcBef>
          <a:spcPct val="0"/>
        </a:spcBef>
        <a:spcAft>
          <a:spcPct val="0"/>
        </a:spcAft>
        <a:defRPr sz="4400" b="0" i="0" kern="1200">
          <a:solidFill>
            <a:srgbClr val="FFFFFE"/>
          </a:solidFill>
          <a:latin typeface="Times New Roman"/>
          <a:ea typeface="ヒラギノ角ゴ Pro W3" pitchFamily="-65" charset="-128"/>
          <a:cs typeface="ヒラギノ角ゴ Pro W3" pitchFamily="-65" charset="-128"/>
        </a:defRPr>
      </a:lvl1pPr>
      <a:lvl2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2pPr>
      <a:lvl3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3pPr>
      <a:lvl4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4pPr>
      <a:lvl5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5pPr>
      <a:lvl6pPr marL="4572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6pPr>
      <a:lvl7pPr marL="9144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7pPr>
      <a:lvl8pPr marL="13716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8pPr>
      <a:lvl9pPr marL="18288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rgbClr val="FFFFFE"/>
          </a:solidFill>
          <a:latin typeface="Calibri"/>
          <a:ea typeface="ヒラギノ角ゴ Pro W3" pitchFamily="-65" charset="-128"/>
          <a:cs typeface="ヒラギノ角ゴ Pro W3" pitchFamily="-65" charset="-128"/>
        </a:defRPr>
      </a:lvl1pPr>
      <a:lvl2pPr marL="742950" indent="-285750" algn="l" defTabSz="457200" rtl="0" fontAlgn="base">
        <a:spcBef>
          <a:spcPct val="20000"/>
        </a:spcBef>
        <a:spcAft>
          <a:spcPct val="0"/>
        </a:spcAft>
        <a:buFont typeface="Arial" pitchFamily="34" charset="0"/>
        <a:buChar char="–"/>
        <a:defRPr sz="2800" kern="1200">
          <a:solidFill>
            <a:srgbClr val="FFFFFE"/>
          </a:solidFill>
          <a:latin typeface="Calibri"/>
          <a:ea typeface="ヒラギノ角ゴ Pro W3" pitchFamily="-65" charset="-128"/>
          <a:cs typeface="ヒラギノ角ゴ Pro W3"/>
        </a:defRPr>
      </a:lvl2pPr>
      <a:lvl3pPr marL="1143000" indent="-228600" algn="l" defTabSz="457200" rtl="0" fontAlgn="base">
        <a:spcBef>
          <a:spcPct val="20000"/>
        </a:spcBef>
        <a:spcAft>
          <a:spcPct val="0"/>
        </a:spcAft>
        <a:buFont typeface="Arial" pitchFamily="34" charset="0"/>
        <a:buChar char="•"/>
        <a:defRPr sz="2400" kern="1200">
          <a:solidFill>
            <a:srgbClr val="FFFFFE"/>
          </a:solidFill>
          <a:latin typeface="Calibri"/>
          <a:ea typeface="ヒラギノ角ゴ Pro W3" pitchFamily="-65" charset="-128"/>
          <a:cs typeface="ヒラギノ角ゴ Pro W3"/>
        </a:defRPr>
      </a:lvl3pPr>
      <a:lvl4pPr marL="1600200" indent="-228600" algn="l" defTabSz="457200" rtl="0" fontAlgn="base">
        <a:spcBef>
          <a:spcPct val="20000"/>
        </a:spcBef>
        <a:spcAft>
          <a:spcPct val="0"/>
        </a:spcAft>
        <a:buFont typeface="Arial" pitchFamily="34" charset="0"/>
        <a:buChar char="–"/>
        <a:defRPr sz="2000" kern="1200">
          <a:solidFill>
            <a:srgbClr val="FFFFFE"/>
          </a:solidFill>
          <a:latin typeface="Calibri"/>
          <a:ea typeface="ヒラギノ角ゴ Pro W3" pitchFamily="-65" charset="-128"/>
          <a:cs typeface="ヒラギノ角ゴ Pro W3"/>
        </a:defRPr>
      </a:lvl4pPr>
      <a:lvl5pPr marL="2057400" indent="-228600" algn="l" defTabSz="457200" rtl="0" fontAlgn="base">
        <a:spcBef>
          <a:spcPct val="20000"/>
        </a:spcBef>
        <a:spcAft>
          <a:spcPct val="0"/>
        </a:spcAft>
        <a:buFont typeface="Arial" pitchFamily="34" charset="0"/>
        <a:buChar char="»"/>
        <a:defRPr sz="2000" kern="1200">
          <a:solidFill>
            <a:srgbClr val="FFFFFE"/>
          </a:solidFill>
          <a:latin typeface="Calibri"/>
          <a:ea typeface="ヒラギノ角ゴ Pro W3" pitchFamily="-65"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 y="802"/>
            <a:ext cx="9139720" cy="6856395"/>
          </a:xfrm>
          <a:prstGeom prst="rect">
            <a:avLst/>
          </a:prstGeom>
        </p:spPr>
      </p:pic>
      <p:pic>
        <p:nvPicPr>
          <p:cNvPr id="5" name="Picture 4" descr="white_frame_102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7"/>
          <p:cNvSpPr/>
          <p:nvPr userDrawn="1"/>
        </p:nvSpPr>
        <p:spPr>
          <a:xfrm>
            <a:off x="179388" y="0"/>
            <a:ext cx="8786812" cy="357188"/>
          </a:xfrm>
          <a:prstGeom prst="rect">
            <a:avLst/>
          </a:prstGeom>
          <a:solidFill>
            <a:srgbClr val="173D6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E8DBBA"/>
              </a:solidFill>
              <a:ea typeface="ヒラギノ角ゴ Pro W3" pitchFamily="-111" charset="-128"/>
              <a:cs typeface="ヒラギノ角ゴ Pro W3" pitchFamily="-111" charset="-128"/>
            </a:endParaRPr>
          </a:p>
        </p:txBody>
      </p:sp>
      <p:sp>
        <p:nvSpPr>
          <p:cNvPr id="1029" name="Title Placeholder 1"/>
          <p:cNvSpPr>
            <a:spLocks noGrp="1"/>
          </p:cNvSpPr>
          <p:nvPr>
            <p:ph type="title"/>
          </p:nvPr>
        </p:nvSpPr>
        <p:spPr bwMode="auto">
          <a:xfrm>
            <a:off x="457200" y="609600"/>
            <a:ext cx="82296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Text Placeholder 2"/>
          <p:cNvSpPr>
            <a:spLocks noGrp="1"/>
          </p:cNvSpPr>
          <p:nvPr>
            <p:ph type="body" idx="1"/>
          </p:nvPr>
        </p:nvSpPr>
        <p:spPr bwMode="auto">
          <a:xfrm>
            <a:off x="457200" y="16002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53400" y="6356350"/>
            <a:ext cx="762000" cy="365125"/>
          </a:xfrm>
          <a:prstGeom prst="rect">
            <a:avLst/>
          </a:prstGeom>
        </p:spPr>
        <p:txBody>
          <a:bodyPr vert="horz" wrap="square" lIns="0" tIns="0" rIns="0" bIns="0" numCol="1" anchor="b" anchorCtr="0" compatLnSpc="1">
            <a:prstTxWarp prst="textNoShape">
              <a:avLst/>
            </a:prstTxWarp>
          </a:bodyPr>
          <a:lstStyle>
            <a:lvl1pPr algn="r">
              <a:defRPr sz="900">
                <a:solidFill>
                  <a:srgbClr val="002B52"/>
                </a:solidFill>
                <a:latin typeface="Georgia" pitchFamily="18" charset="0"/>
              </a:defRPr>
            </a:lvl1pPr>
          </a:lstStyle>
          <a:p>
            <a:fld id="{CA0A02B5-7DF3-4352-8C7E-9B7131F859B7}" type="slidenum">
              <a:rPr lang="en-US" smtClean="0"/>
              <a:pPr/>
              <a:t>‹#›</a:t>
            </a:fld>
            <a:endParaRPr lang="en-US" dirty="0"/>
          </a:p>
        </p:txBody>
      </p:sp>
      <p:sp>
        <p:nvSpPr>
          <p:cNvPr id="22" name="TextBox 13"/>
          <p:cNvSpPr txBox="1">
            <a:spLocks noChangeArrowheads="1"/>
          </p:cNvSpPr>
          <p:nvPr userDrawn="1"/>
        </p:nvSpPr>
        <p:spPr bwMode="auto">
          <a:xfrm>
            <a:off x="1219200" y="6553200"/>
            <a:ext cx="6705600" cy="230832"/>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900" i="1" dirty="0">
                <a:solidFill>
                  <a:srgbClr val="002B52"/>
                </a:solidFill>
                <a:latin typeface="Times New Roman" charset="0"/>
                <a:cs typeface="Arial" charset="0"/>
              </a:rPr>
              <a:t>OneAmerica</a:t>
            </a:r>
            <a:r>
              <a:rPr lang="en-US" sz="900" i="1" baseline="30000" dirty="0">
                <a:solidFill>
                  <a:srgbClr val="002B52"/>
                </a:solidFill>
                <a:latin typeface="Times New Roman" charset="0"/>
                <a:cs typeface="Arial" charset="0"/>
              </a:rPr>
              <a:t>®</a:t>
            </a:r>
            <a:r>
              <a:rPr lang="en-US" sz="900" i="1" dirty="0">
                <a:solidFill>
                  <a:srgbClr val="002B52"/>
                </a:solidFill>
                <a:latin typeface="Times New Roman" charset="0"/>
                <a:cs typeface="Arial" charset="0"/>
              </a:rPr>
              <a:t> is the marketing name for the companies of OneAmerica</a:t>
            </a:r>
          </a:p>
        </p:txBody>
      </p:sp>
    </p:spTree>
    <p:extLst>
      <p:ext uri="{BB962C8B-B14F-4D97-AF65-F5344CB8AC3E}">
        <p14:creationId xmlns:p14="http://schemas.microsoft.com/office/powerpoint/2010/main" val="3645475709"/>
      </p:ext>
    </p:extLst>
  </p:cSld>
  <p:clrMap bg1="lt1" tx1="dk1" bg2="lt2" tx2="dk2" accent1="accent1" accent2="accent2" accent3="accent3" accent4="accent4" accent5="accent5" accent6="accent6" hlink="hlink" folHlink="folHlink"/>
  <p:sldLayoutIdLst>
    <p:sldLayoutId id="2147483732" r:id="rId1"/>
  </p:sldLayoutIdLst>
  <p:hf hdr="0"/>
  <p:txStyles>
    <p:titleStyle>
      <a:lvl1pPr algn="ctr" defTabSz="457200" rtl="0" fontAlgn="base">
        <a:spcBef>
          <a:spcPct val="0"/>
        </a:spcBef>
        <a:spcAft>
          <a:spcPct val="0"/>
        </a:spcAft>
        <a:defRPr sz="4400" b="0" i="0" kern="1200">
          <a:solidFill>
            <a:schemeClr val="tx1"/>
          </a:solidFill>
          <a:latin typeface="Times New Roman"/>
          <a:ea typeface="ヒラギノ角ゴ Pro W3" pitchFamily="-65" charset="-128"/>
          <a:cs typeface="ヒラギノ角ゴ Pro W3" pitchFamily="-65" charset="-128"/>
        </a:defRPr>
      </a:lvl1pPr>
      <a:lvl2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2pPr>
      <a:lvl3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3pPr>
      <a:lvl4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4pPr>
      <a:lvl5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5pPr>
      <a:lvl6pPr marL="4572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6pPr>
      <a:lvl7pPr marL="9144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7pPr>
      <a:lvl8pPr marL="13716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8pPr>
      <a:lvl9pPr marL="18288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Calibri"/>
          <a:ea typeface="ヒラギノ角ゴ Pro W3" pitchFamily="-65" charset="-128"/>
          <a:cs typeface="ヒラギノ角ゴ Pro W3" pitchFamily="-65" charset="-128"/>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Calibri"/>
          <a:ea typeface="ヒラギノ角ゴ Pro W3" pitchFamily="-65" charset="-128"/>
          <a:cs typeface="ヒラギノ角ゴ Pro W3"/>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Calibri"/>
          <a:ea typeface="ヒラギノ角ゴ Pro W3" pitchFamily="-65" charset="-128"/>
          <a:cs typeface="ヒラギノ角ゴ Pro W3"/>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Calibri"/>
          <a:ea typeface="ヒラギノ角ゴ Pro W3" pitchFamily="-65" charset="-128"/>
          <a:cs typeface="ヒラギノ角ゴ Pro W3"/>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Calibri"/>
          <a:ea typeface="ヒラギノ角ゴ Pro W3" pitchFamily="-65"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ADADA"/>
        </a:solidFill>
        <a:effectLst/>
      </p:bgPr>
    </p:bg>
    <p:spTree>
      <p:nvGrpSpPr>
        <p:cNvPr id="1" name=""/>
        <p:cNvGrpSpPr/>
        <p:nvPr/>
      </p:nvGrpSpPr>
      <p:grpSpPr>
        <a:xfrm>
          <a:off x="0" y="0"/>
          <a:ext cx="0" cy="0"/>
          <a:chOff x="0" y="0"/>
          <a:chExt cx="0" cy="0"/>
        </a:xfrm>
      </p:grpSpPr>
      <p:pic>
        <p:nvPicPr>
          <p:cNvPr id="23" name="Picture 22" descr="white_frame_1024.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7"/>
          <p:cNvSpPr/>
          <p:nvPr userDrawn="1"/>
        </p:nvSpPr>
        <p:spPr>
          <a:xfrm>
            <a:off x="179388" y="0"/>
            <a:ext cx="8786812" cy="357188"/>
          </a:xfrm>
          <a:prstGeom prst="rect">
            <a:avLst/>
          </a:prstGeom>
          <a:solidFill>
            <a:srgbClr val="173D6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E8DBBA"/>
              </a:solidFill>
              <a:ea typeface="ヒラギノ角ゴ Pro W3" pitchFamily="-111" charset="-128"/>
              <a:cs typeface="ヒラギノ角ゴ Pro W3" pitchFamily="-111" charset="-128"/>
            </a:endParaRPr>
          </a:p>
        </p:txBody>
      </p:sp>
      <p:sp>
        <p:nvSpPr>
          <p:cNvPr id="1029" name="Title Placeholder 1"/>
          <p:cNvSpPr>
            <a:spLocks noGrp="1"/>
          </p:cNvSpPr>
          <p:nvPr>
            <p:ph type="title"/>
          </p:nvPr>
        </p:nvSpPr>
        <p:spPr bwMode="auto">
          <a:xfrm>
            <a:off x="457200" y="609600"/>
            <a:ext cx="82296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Text Placeholder 2"/>
          <p:cNvSpPr>
            <a:spLocks noGrp="1"/>
          </p:cNvSpPr>
          <p:nvPr>
            <p:ph type="body" idx="1"/>
          </p:nvPr>
        </p:nvSpPr>
        <p:spPr bwMode="auto">
          <a:xfrm>
            <a:off x="457200" y="16002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53400" y="6356350"/>
            <a:ext cx="762000" cy="365125"/>
          </a:xfrm>
          <a:prstGeom prst="rect">
            <a:avLst/>
          </a:prstGeom>
        </p:spPr>
        <p:txBody>
          <a:bodyPr vert="horz" wrap="square" lIns="0" tIns="0" rIns="0" bIns="0" numCol="1" anchor="b" anchorCtr="0" compatLnSpc="1">
            <a:prstTxWarp prst="textNoShape">
              <a:avLst/>
            </a:prstTxWarp>
          </a:bodyPr>
          <a:lstStyle>
            <a:lvl1pPr algn="r">
              <a:defRPr sz="900">
                <a:solidFill>
                  <a:srgbClr val="002B52"/>
                </a:solidFill>
                <a:latin typeface="Georgia" pitchFamily="18" charset="0"/>
              </a:defRPr>
            </a:lvl1pPr>
          </a:lstStyle>
          <a:p>
            <a:fld id="{CA0A02B5-7DF3-4352-8C7E-9B7131F859B7}" type="slidenum">
              <a:rPr lang="en-US" smtClean="0"/>
              <a:pPr/>
              <a:t>‹#›</a:t>
            </a:fld>
            <a:endParaRPr lang="en-US" dirty="0"/>
          </a:p>
        </p:txBody>
      </p:sp>
      <p:sp>
        <p:nvSpPr>
          <p:cNvPr id="25" name="TextBox 13"/>
          <p:cNvSpPr txBox="1">
            <a:spLocks noChangeArrowheads="1"/>
          </p:cNvSpPr>
          <p:nvPr userDrawn="1"/>
        </p:nvSpPr>
        <p:spPr bwMode="auto">
          <a:xfrm>
            <a:off x="1219200" y="6553200"/>
            <a:ext cx="6705600" cy="230832"/>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ctr" defTabSz="914400" rtl="0" eaLnBrk="1" fontAlgn="base" latinLnBrk="0" hangingPunct="1">
              <a:lnSpc>
                <a:spcPct val="100000"/>
              </a:lnSpc>
              <a:spcBef>
                <a:spcPct val="0"/>
              </a:spcBef>
              <a:spcAft>
                <a:spcPct val="0"/>
              </a:spcAft>
              <a:buClrTx/>
              <a:buSzTx/>
              <a:buFontTx/>
              <a:buNone/>
              <a:tabLst/>
              <a:defRPr/>
            </a:pPr>
            <a:r>
              <a:rPr lang="en-US" sz="900" i="1" dirty="0">
                <a:solidFill>
                  <a:srgbClr val="002B52"/>
                </a:solidFill>
                <a:latin typeface="Times New Roman" charset="0"/>
                <a:cs typeface="Arial" charset="0"/>
              </a:rPr>
              <a:t>OneAmerica</a:t>
            </a:r>
            <a:r>
              <a:rPr lang="en-US" sz="900" i="1" baseline="30000" dirty="0">
                <a:solidFill>
                  <a:srgbClr val="002B52"/>
                </a:solidFill>
                <a:latin typeface="Times New Roman" charset="0"/>
                <a:cs typeface="Arial" charset="0"/>
              </a:rPr>
              <a:t>®</a:t>
            </a:r>
            <a:r>
              <a:rPr lang="en-US" sz="900" i="1" dirty="0">
                <a:solidFill>
                  <a:srgbClr val="002B52"/>
                </a:solidFill>
                <a:latin typeface="Times New Roman" charset="0"/>
                <a:cs typeface="Arial" charset="0"/>
              </a:rPr>
              <a:t> is the marketing name for the companies of OneAmerica</a:t>
            </a:r>
          </a:p>
        </p:txBody>
      </p:sp>
    </p:spTree>
    <p:extLst>
      <p:ext uri="{BB962C8B-B14F-4D97-AF65-F5344CB8AC3E}">
        <p14:creationId xmlns:p14="http://schemas.microsoft.com/office/powerpoint/2010/main" val="92607247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Lst>
  <p:hf hdr="0"/>
  <p:txStyles>
    <p:titleStyle>
      <a:lvl1pPr algn="ctr" defTabSz="457200" rtl="0" fontAlgn="base">
        <a:spcBef>
          <a:spcPct val="0"/>
        </a:spcBef>
        <a:spcAft>
          <a:spcPct val="0"/>
        </a:spcAft>
        <a:defRPr sz="4400" b="0" i="0" kern="1200">
          <a:solidFill>
            <a:schemeClr val="tx1"/>
          </a:solidFill>
          <a:latin typeface="Times New Roman"/>
          <a:ea typeface="ヒラギノ角ゴ Pro W3" pitchFamily="-65" charset="-128"/>
          <a:cs typeface="ヒラギノ角ゴ Pro W3" pitchFamily="-65" charset="-128"/>
        </a:defRPr>
      </a:lvl1pPr>
      <a:lvl2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2pPr>
      <a:lvl3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3pPr>
      <a:lvl4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4pPr>
      <a:lvl5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5pPr>
      <a:lvl6pPr marL="4572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6pPr>
      <a:lvl7pPr marL="9144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7pPr>
      <a:lvl8pPr marL="13716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8pPr>
      <a:lvl9pPr marL="18288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Calibri"/>
          <a:ea typeface="ヒラギノ角ゴ Pro W3" pitchFamily="-65" charset="-128"/>
          <a:cs typeface="ヒラギノ角ゴ Pro W3" pitchFamily="-65" charset="-128"/>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Calibri"/>
          <a:ea typeface="ヒラギノ角ゴ Pro W3" pitchFamily="-65" charset="-128"/>
          <a:cs typeface="ヒラギノ角ゴ Pro W3"/>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Calibri"/>
          <a:ea typeface="ヒラギノ角ゴ Pro W3" pitchFamily="-65" charset="-128"/>
          <a:cs typeface="ヒラギノ角ゴ Pro W3"/>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Calibri"/>
          <a:ea typeface="ヒラギノ角ゴ Pro W3" pitchFamily="-65" charset="-128"/>
          <a:cs typeface="ヒラギノ角ゴ Pro W3"/>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Calibri"/>
          <a:ea typeface="ヒラギノ角ゴ Pro W3" pitchFamily="-65"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nysenate.gov/legislation/bills/2021/S9082"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nam11.safelinks.protection.outlook.com/?url=http%3A%2F%2Fwww.insurance.ca.gov%2F0500-about-us%2F03-appointments%2Fltcitf.cfm&amp;data=04%7C01%7CErik%40FreedomForAdvisors.com%7C5a3791d286c64f3ab6c808d9f0dc688a%7Cf206620208c04832a4b47fa0855bb8ed%7C0%7C0%7C637805651700329934%7CUnknown%7CTWFpbGZsb3d8eyJWIjoiMC4wLjAwMDAiLCJQIjoiV2luMzIiLCJBTiI6Ik1haWwiLCJXVCI6Mn0%3D%7C3000&amp;sdata=uXoLmkltrEya9R%2BFGl4UNGQH97qhjyBgPnIOp%2FUQ2eI%3D&amp;reserved=0"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Slide Number Placeholder 4"/>
          <p:cNvSpPr txBox="1">
            <a:spLocks/>
          </p:cNvSpPr>
          <p:nvPr/>
        </p:nvSpPr>
        <p:spPr bwMode="auto">
          <a:xfrm>
            <a:off x="7162800" y="6619081"/>
            <a:ext cx="1524000" cy="11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457200">
              <a:defRPr>
                <a:solidFill>
                  <a:schemeClr val="tx1"/>
                </a:solidFill>
                <a:latin typeface="Arial" panose="020B0604020202020204" pitchFamily="34" charset="0"/>
                <a:ea typeface="ヒラギノ角ゴ Pro W3"/>
                <a:cs typeface="ヒラギノ角ゴ Pro W3"/>
              </a:defRPr>
            </a:lvl1pPr>
            <a:lvl2pPr marL="742950" indent="-285750" defTabSz="457200">
              <a:defRPr>
                <a:solidFill>
                  <a:schemeClr val="tx1"/>
                </a:solidFill>
                <a:latin typeface="Arial" panose="020B0604020202020204" pitchFamily="34" charset="0"/>
                <a:ea typeface="ヒラギノ角ゴ Pro W3"/>
                <a:cs typeface="ヒラギノ角ゴ Pro W3"/>
              </a:defRPr>
            </a:lvl2pPr>
            <a:lvl3pPr marL="1143000" indent="-228600" defTabSz="457200">
              <a:defRPr>
                <a:solidFill>
                  <a:schemeClr val="tx1"/>
                </a:solidFill>
                <a:latin typeface="Arial" panose="020B0604020202020204" pitchFamily="34" charset="0"/>
                <a:ea typeface="ヒラギノ角ゴ Pro W3"/>
                <a:cs typeface="ヒラギノ角ゴ Pro W3"/>
              </a:defRPr>
            </a:lvl3pPr>
            <a:lvl4pPr marL="1600200" indent="-228600" defTabSz="457200">
              <a:defRPr>
                <a:solidFill>
                  <a:schemeClr val="tx1"/>
                </a:solidFill>
                <a:latin typeface="Arial" panose="020B0604020202020204" pitchFamily="34" charset="0"/>
                <a:ea typeface="ヒラギノ角ゴ Pro W3"/>
                <a:cs typeface="ヒラギノ角ゴ Pro W3"/>
              </a:defRPr>
            </a:lvl4pPr>
            <a:lvl5pPr marL="2057400" indent="-228600" defTabSz="457200">
              <a:defRPr>
                <a:solidFill>
                  <a:schemeClr val="tx1"/>
                </a:solidFill>
                <a:latin typeface="Arial" panose="020B060402020202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lgn="r" eaLnBrk="1" hangingPunct="1"/>
            <a:r>
              <a:rPr lang="en-US" altLang="en-US" sz="900" dirty="0">
                <a:solidFill>
                  <a:srgbClr val="002B52"/>
                </a:solidFill>
                <a:latin typeface="Georgia" panose="02040502050405020303" pitchFamily="18" charset="0"/>
              </a:rPr>
              <a:t>02/23/2016</a:t>
            </a:r>
          </a:p>
        </p:txBody>
      </p:sp>
      <p:sp>
        <p:nvSpPr>
          <p:cNvPr id="2" name="Slide Number Placeholder 1"/>
          <p:cNvSpPr>
            <a:spLocks noGrp="1"/>
          </p:cNvSpPr>
          <p:nvPr>
            <p:ph type="sldNum" sz="quarter" idx="11"/>
          </p:nvPr>
        </p:nvSpPr>
        <p:spPr/>
        <p:txBody>
          <a:bodyPr/>
          <a:lstStyle/>
          <a:p>
            <a:pPr>
              <a:defRPr/>
            </a:pPr>
            <a:fld id="{2AE52BE6-8A56-4E42-8161-A481AC0A86B6}" type="slidenum">
              <a:rPr lang="en-US" altLang="en-US" smtClean="0"/>
              <a:pPr>
                <a:defRPr/>
              </a:pPr>
              <a:t>1</a:t>
            </a:fld>
            <a:endParaRPr lang="en-US" altLang="en-US" dirty="0"/>
          </a:p>
        </p:txBody>
      </p:sp>
      <p:sp>
        <p:nvSpPr>
          <p:cNvPr id="7" name="Date Placeholder 3"/>
          <p:cNvSpPr>
            <a:spLocks noGrp="1"/>
          </p:cNvSpPr>
          <p:nvPr>
            <p:ph type="dt" sz="half" idx="4294967295"/>
          </p:nvPr>
        </p:nvSpPr>
        <p:spPr>
          <a:xfrm>
            <a:off x="152400" y="6503193"/>
            <a:ext cx="1955800" cy="228600"/>
          </a:xfrm>
          <a:prstGeom prst="rect">
            <a:avLst/>
          </a:prstGeom>
        </p:spPr>
        <p:txBody>
          <a:bodyPr/>
          <a:lstStyle/>
          <a:p>
            <a:r>
              <a:rPr lang="en-US" sz="900" dirty="0">
                <a:solidFill>
                  <a:srgbClr val="002B52"/>
                </a:solidFill>
                <a:latin typeface="+mj-lt"/>
              </a:rPr>
              <a:t>E-70000</a:t>
            </a:r>
          </a:p>
        </p:txBody>
      </p:sp>
      <p:sp>
        <p:nvSpPr>
          <p:cNvPr id="9" name="Rectangle 4098"/>
          <p:cNvSpPr txBox="1">
            <a:spLocks noChangeArrowheads="1"/>
          </p:cNvSpPr>
          <p:nvPr/>
        </p:nvSpPr>
        <p:spPr bwMode="auto">
          <a:xfrm>
            <a:off x="289034" y="3919767"/>
            <a:ext cx="8229600" cy="101566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defTabSz="457200" rtl="0" fontAlgn="base">
              <a:spcBef>
                <a:spcPct val="0"/>
              </a:spcBef>
              <a:spcAft>
                <a:spcPct val="0"/>
              </a:spcAft>
              <a:defRPr sz="3800" b="0" i="0" kern="1200" cap="small">
                <a:solidFill>
                  <a:srgbClr val="FFFFFE"/>
                </a:solidFill>
                <a:latin typeface="Times New Roman"/>
                <a:ea typeface="ヒラギノ角ゴ Pro W3" pitchFamily="-65" charset="-128"/>
                <a:cs typeface="ヒラギノ角ゴ Pro W3" pitchFamily="-65" charset="-128"/>
              </a:defRPr>
            </a:lvl1pPr>
            <a:lvl2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2pPr>
            <a:lvl3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3pPr>
            <a:lvl4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4pPr>
            <a:lvl5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5pPr>
            <a:lvl6pPr marL="4572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6pPr>
            <a:lvl7pPr marL="9144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7pPr>
            <a:lvl8pPr marL="13716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8pPr>
            <a:lvl9pPr marL="18288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9pPr>
          </a:lstStyle>
          <a:p>
            <a:r>
              <a:rPr lang="en-US" sz="4000" b="1" i="1" dirty="0">
                <a:solidFill>
                  <a:schemeClr val="tx2"/>
                </a:solidFill>
                <a:latin typeface="Century Gothic" pitchFamily="34" charset="0"/>
              </a:rPr>
              <a:t> </a:t>
            </a:r>
            <a:r>
              <a:rPr lang="en-US" sz="2400" b="1" i="1" dirty="0">
                <a:solidFill>
                  <a:schemeClr val="tx2"/>
                </a:solidFill>
                <a:latin typeface="Century Gothic" pitchFamily="34" charset="0"/>
              </a:rPr>
              <a:t>Planning for the unexpected:</a:t>
            </a:r>
          </a:p>
          <a:p>
            <a:r>
              <a:rPr lang="en-US" sz="2400" b="1" i="1" dirty="0">
                <a:solidFill>
                  <a:schemeClr val="tx2"/>
                </a:solidFill>
                <a:latin typeface="Century Gothic" pitchFamily="34" charset="0"/>
              </a:rPr>
              <a:t>Protect your family- protect your assets</a:t>
            </a:r>
          </a:p>
        </p:txBody>
      </p:sp>
      <p:sp>
        <p:nvSpPr>
          <p:cNvPr id="10" name="Text Box 4099"/>
          <p:cNvSpPr txBox="1">
            <a:spLocks noChangeArrowheads="1"/>
          </p:cNvSpPr>
          <p:nvPr/>
        </p:nvSpPr>
        <p:spPr bwMode="auto">
          <a:xfrm>
            <a:off x="1371600" y="5267477"/>
            <a:ext cx="7543800" cy="1015663"/>
          </a:xfrm>
          <a:prstGeom prst="rect">
            <a:avLst/>
          </a:prstGeom>
          <a:noFill/>
          <a:ln w="9525">
            <a:noFill/>
            <a:miter lim="800000"/>
            <a:headEnd/>
            <a:tailEnd/>
          </a:ln>
        </p:spPr>
        <p:txBody>
          <a:bodyPr>
            <a:spAutoFit/>
          </a:bodyPr>
          <a:lstStyle/>
          <a:p>
            <a:r>
              <a:rPr lang="en-US" sz="2000" b="1" dirty="0">
                <a:latin typeface="Century Gothic" pitchFamily="34" charset="0"/>
              </a:rPr>
              <a:t>Presented By: 	Keith Bercun</a:t>
            </a:r>
          </a:p>
          <a:p>
            <a:r>
              <a:rPr lang="en-US" sz="2000" b="1" dirty="0">
                <a:latin typeface="Century Gothic" pitchFamily="34" charset="0"/>
              </a:rPr>
              <a:t>		Regional Sales Director					OneAmerica</a:t>
            </a:r>
          </a:p>
        </p:txBody>
      </p:sp>
    </p:spTree>
    <p:extLst>
      <p:ext uri="{BB962C8B-B14F-4D97-AF65-F5344CB8AC3E}">
        <p14:creationId xmlns:p14="http://schemas.microsoft.com/office/powerpoint/2010/main" val="372044844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026"/>
          <p:cNvSpPr txBox="1">
            <a:spLocks noChangeArrowheads="1"/>
          </p:cNvSpPr>
          <p:nvPr/>
        </p:nvSpPr>
        <p:spPr bwMode="auto">
          <a:xfrm>
            <a:off x="381000" y="990600"/>
            <a:ext cx="7772400" cy="182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b="0" i="0" kern="1200">
                <a:solidFill>
                  <a:srgbClr val="FFFFFE"/>
                </a:solidFill>
                <a:latin typeface="Times New Roman"/>
                <a:ea typeface="ヒラギノ角ゴ Pro W3" pitchFamily="-65" charset="-128"/>
                <a:cs typeface="ヒラギノ角ゴ Pro W3" pitchFamily="-65" charset="-128"/>
              </a:defRPr>
            </a:lvl1pPr>
            <a:lvl2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2pPr>
            <a:lvl3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3pPr>
            <a:lvl4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4pPr>
            <a:lvl5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5pPr>
            <a:lvl6pPr marL="4572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6pPr>
            <a:lvl7pPr marL="9144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7pPr>
            <a:lvl8pPr marL="13716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8pPr>
            <a:lvl9pPr marL="18288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9pPr>
          </a:lstStyle>
          <a:p>
            <a:r>
              <a:rPr lang="en-US" sz="4000" b="1" dirty="0">
                <a:solidFill>
                  <a:schemeClr val="bg2"/>
                </a:solidFill>
                <a:latin typeface="Century Gothic" pitchFamily="34" charset="0"/>
              </a:rPr>
              <a:t>The portfolio is structured to provide assets and income for retirement…</a:t>
            </a:r>
          </a:p>
        </p:txBody>
      </p:sp>
      <p:sp>
        <p:nvSpPr>
          <p:cNvPr id="3" name="Rectangle 1027"/>
          <p:cNvSpPr>
            <a:spLocks noChangeArrowheads="1"/>
          </p:cNvSpPr>
          <p:nvPr/>
        </p:nvSpPr>
        <p:spPr bwMode="auto">
          <a:xfrm>
            <a:off x="533400" y="3733800"/>
            <a:ext cx="8229600" cy="1920875"/>
          </a:xfrm>
          <a:prstGeom prst="rect">
            <a:avLst/>
          </a:prstGeom>
          <a:noFill/>
          <a:ln w="9525">
            <a:noFill/>
            <a:miter lim="800000"/>
            <a:headEnd/>
            <a:tailEnd/>
          </a:ln>
        </p:spPr>
        <p:txBody>
          <a:bodyPr>
            <a:spAutoFit/>
          </a:bodyPr>
          <a:lstStyle/>
          <a:p>
            <a:r>
              <a:rPr lang="en-US" sz="4000" b="1" dirty="0">
                <a:solidFill>
                  <a:srgbClr val="FF0000"/>
                </a:solidFill>
                <a:latin typeface="Century Gothic" pitchFamily="34" charset="0"/>
              </a:rPr>
              <a:t>What have you allocated </a:t>
            </a:r>
            <a:br>
              <a:rPr lang="en-US" sz="4000" b="1" dirty="0">
                <a:solidFill>
                  <a:srgbClr val="FF0000"/>
                </a:solidFill>
                <a:latin typeface="Century Gothic" pitchFamily="34" charset="0"/>
              </a:rPr>
            </a:br>
            <a:r>
              <a:rPr lang="en-US" sz="4000" b="1" dirty="0">
                <a:solidFill>
                  <a:srgbClr val="FF0000"/>
                </a:solidFill>
                <a:latin typeface="Century Gothic" pitchFamily="34" charset="0"/>
              </a:rPr>
              <a:t>from the retirement portfolio to pay for long-term care?</a:t>
            </a:r>
          </a:p>
        </p:txBody>
      </p:sp>
    </p:spTree>
    <p:extLst>
      <p:ext uri="{BB962C8B-B14F-4D97-AF65-F5344CB8AC3E}">
        <p14:creationId xmlns:p14="http://schemas.microsoft.com/office/powerpoint/2010/main" val="501143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381000"/>
            <a:ext cx="8458200" cy="1143000"/>
          </a:xfrm>
        </p:spPr>
        <p:txBody>
          <a:bodyPr/>
          <a:lstStyle/>
          <a:p>
            <a:pPr eaLnBrk="1" hangingPunct="1"/>
            <a:r>
              <a:rPr lang="en-US" sz="4000" b="1">
                <a:solidFill>
                  <a:schemeClr val="bg2"/>
                </a:solidFill>
                <a:latin typeface="Century Gothic" pitchFamily="34" charset="0"/>
              </a:rPr>
              <a:t>Federal programs won’t work…</a:t>
            </a:r>
          </a:p>
        </p:txBody>
      </p:sp>
      <p:sp>
        <p:nvSpPr>
          <p:cNvPr id="13315" name="Rectangle 3"/>
          <p:cNvSpPr>
            <a:spLocks noGrp="1" noChangeArrowheads="1"/>
          </p:cNvSpPr>
          <p:nvPr>
            <p:ph type="body" idx="1"/>
          </p:nvPr>
        </p:nvSpPr>
        <p:spPr>
          <a:xfrm>
            <a:off x="685800" y="1600200"/>
            <a:ext cx="7772400" cy="4114800"/>
          </a:xfrm>
        </p:spPr>
        <p:txBody>
          <a:bodyPr/>
          <a:lstStyle/>
          <a:p>
            <a:pPr eaLnBrk="1" hangingPunct="1">
              <a:lnSpc>
                <a:spcPct val="80000"/>
              </a:lnSpc>
              <a:buFontTx/>
              <a:buNone/>
            </a:pPr>
            <a:r>
              <a:rPr lang="en-US" sz="2000" b="1" dirty="0">
                <a:solidFill>
                  <a:schemeClr val="bg2"/>
                </a:solidFill>
                <a:latin typeface="Century Gothic" pitchFamily="34" charset="0"/>
              </a:rPr>
              <a:t>Medicare…</a:t>
            </a:r>
          </a:p>
          <a:p>
            <a:pPr eaLnBrk="1" hangingPunct="1">
              <a:lnSpc>
                <a:spcPct val="80000"/>
              </a:lnSpc>
              <a:buFont typeface="Wingdings" pitchFamily="2" charset="2"/>
              <a:buChar char="§"/>
            </a:pPr>
            <a:r>
              <a:rPr lang="en-US" sz="2000" b="1" dirty="0">
                <a:solidFill>
                  <a:schemeClr val="bg2"/>
                </a:solidFill>
                <a:latin typeface="Century Gothic" pitchFamily="34" charset="0"/>
              </a:rPr>
              <a:t>Is health insurance. Health insurance pays for skilled and or rehabilitative care. Clients need custodial care</a:t>
            </a:r>
          </a:p>
          <a:p>
            <a:pPr eaLnBrk="1" hangingPunct="1">
              <a:lnSpc>
                <a:spcPct val="80000"/>
              </a:lnSpc>
              <a:buFont typeface="Wingdings" pitchFamily="2" charset="2"/>
              <a:buChar char="§"/>
            </a:pPr>
            <a:endParaRPr lang="en-US" sz="2000" b="1" dirty="0">
              <a:solidFill>
                <a:schemeClr val="bg2"/>
              </a:solidFill>
              <a:latin typeface="Century Gothic" pitchFamily="34" charset="0"/>
            </a:endParaRPr>
          </a:p>
          <a:p>
            <a:pPr eaLnBrk="1" hangingPunct="1">
              <a:lnSpc>
                <a:spcPct val="80000"/>
              </a:lnSpc>
              <a:buFontTx/>
              <a:buNone/>
            </a:pPr>
            <a:r>
              <a:rPr lang="en-US" sz="2000" b="1" dirty="0">
                <a:solidFill>
                  <a:schemeClr val="bg2"/>
                </a:solidFill>
                <a:latin typeface="Century Gothic" pitchFamily="34" charset="0"/>
              </a:rPr>
              <a:t>Medicaid…</a:t>
            </a:r>
          </a:p>
          <a:p>
            <a:pPr eaLnBrk="1" hangingPunct="1">
              <a:lnSpc>
                <a:spcPct val="80000"/>
              </a:lnSpc>
              <a:buFont typeface="Wingdings" pitchFamily="2" charset="2"/>
              <a:buChar char="§"/>
            </a:pPr>
            <a:r>
              <a:rPr lang="en-US" sz="2000" b="1" dirty="0">
                <a:solidFill>
                  <a:schemeClr val="bg2"/>
                </a:solidFill>
                <a:latin typeface="Century Gothic" pitchFamily="34" charset="0"/>
              </a:rPr>
              <a:t>Is health insurance with a twist: It pays for custodial care but only in the place your client does not want to or is likely to go – a skilled nursing home</a:t>
            </a:r>
          </a:p>
          <a:p>
            <a:pPr eaLnBrk="1" hangingPunct="1">
              <a:lnSpc>
                <a:spcPct val="80000"/>
              </a:lnSpc>
            </a:pPr>
            <a:endParaRPr lang="en-US" sz="2000" b="1" dirty="0">
              <a:solidFill>
                <a:schemeClr val="bg2"/>
              </a:solidFill>
              <a:latin typeface="Century Gothic" pitchFamily="34" charset="0"/>
            </a:endParaRPr>
          </a:p>
          <a:p>
            <a:pPr eaLnBrk="1" hangingPunct="1">
              <a:lnSpc>
                <a:spcPct val="80000"/>
              </a:lnSpc>
              <a:buFontTx/>
              <a:buNone/>
            </a:pPr>
            <a:r>
              <a:rPr lang="en-US" sz="2000" b="1" dirty="0">
                <a:solidFill>
                  <a:schemeClr val="bg2"/>
                </a:solidFill>
                <a:latin typeface="Century Gothic" pitchFamily="34" charset="0"/>
              </a:rPr>
              <a:t>The VA…</a:t>
            </a:r>
          </a:p>
          <a:p>
            <a:pPr eaLnBrk="1" hangingPunct="1">
              <a:lnSpc>
                <a:spcPct val="80000"/>
              </a:lnSpc>
              <a:buFont typeface="Wingdings" pitchFamily="2" charset="2"/>
              <a:buChar char="§"/>
            </a:pPr>
            <a:r>
              <a:rPr lang="en-US" sz="2000" b="1" dirty="0">
                <a:solidFill>
                  <a:schemeClr val="bg2"/>
                </a:solidFill>
                <a:latin typeface="Century Gothic" pitchFamily="34" charset="0"/>
              </a:rPr>
              <a:t>Is health insurance. If it was going to pay for custodial care why did every federal employee as well as retired military personnel get a letter saying they better buy LTCi?  </a:t>
            </a:r>
          </a:p>
          <a:p>
            <a:pPr eaLnBrk="1" hangingPunct="1">
              <a:lnSpc>
                <a:spcPct val="80000"/>
              </a:lnSpc>
            </a:pPr>
            <a:endParaRPr lang="en-US" sz="2000" b="1" dirty="0">
              <a:solidFill>
                <a:schemeClr val="bg2"/>
              </a:solidFill>
              <a:latin typeface="Century Gothic" pitchFamily="34" charset="0"/>
            </a:endParaRPr>
          </a:p>
        </p:txBody>
      </p:sp>
    </p:spTree>
    <p:extLst>
      <p:ext uri="{BB962C8B-B14F-4D97-AF65-F5344CB8AC3E}">
        <p14:creationId xmlns:p14="http://schemas.microsoft.com/office/powerpoint/2010/main" val="4045525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7"/>
          <p:cNvSpPr>
            <a:spLocks noGrp="1" noChangeArrowheads="1"/>
          </p:cNvSpPr>
          <p:nvPr>
            <p:ph type="body" idx="1"/>
          </p:nvPr>
        </p:nvSpPr>
        <p:spPr>
          <a:xfrm>
            <a:off x="381000" y="762000"/>
            <a:ext cx="8763000" cy="2819400"/>
          </a:xfrm>
        </p:spPr>
        <p:txBody>
          <a:bodyPr/>
          <a:lstStyle/>
          <a:p>
            <a:pPr eaLnBrk="1" hangingPunct="1">
              <a:lnSpc>
                <a:spcPct val="80000"/>
              </a:lnSpc>
            </a:pPr>
            <a:endParaRPr lang="en-US" sz="4000" b="1" dirty="0">
              <a:solidFill>
                <a:schemeClr val="bg2"/>
              </a:solidFill>
              <a:latin typeface="Century Gothic" pitchFamily="34" charset="0"/>
            </a:endParaRPr>
          </a:p>
          <a:p>
            <a:pPr eaLnBrk="1" hangingPunct="1">
              <a:lnSpc>
                <a:spcPct val="80000"/>
              </a:lnSpc>
              <a:buFont typeface="Wingdings" pitchFamily="2" charset="2"/>
              <a:buChar char="§"/>
            </a:pPr>
            <a:r>
              <a:rPr lang="en-US" sz="1800" b="1" dirty="0">
                <a:solidFill>
                  <a:schemeClr val="bg2"/>
                </a:solidFill>
                <a:latin typeface="Century Gothic" pitchFamily="34" charset="0"/>
              </a:rPr>
              <a:t>Home care:               		No</a:t>
            </a:r>
          </a:p>
          <a:p>
            <a:pPr eaLnBrk="1" hangingPunct="1">
              <a:lnSpc>
                <a:spcPct val="80000"/>
              </a:lnSpc>
              <a:buFont typeface="Wingdings" pitchFamily="2" charset="2"/>
              <a:buNone/>
            </a:pPr>
            <a:r>
              <a:rPr lang="en-US" sz="1800" b="1" dirty="0">
                <a:solidFill>
                  <a:schemeClr val="bg2"/>
                </a:solidFill>
                <a:latin typeface="Century Gothic" pitchFamily="34" charset="0"/>
              </a:rPr>
              <a:t>					</a:t>
            </a:r>
          </a:p>
          <a:p>
            <a:pPr eaLnBrk="1" hangingPunct="1">
              <a:lnSpc>
                <a:spcPct val="80000"/>
              </a:lnSpc>
              <a:buFont typeface="Wingdings" pitchFamily="2" charset="2"/>
              <a:buChar char="§"/>
            </a:pPr>
            <a:r>
              <a:rPr lang="en-US" sz="1800" b="1" dirty="0">
                <a:solidFill>
                  <a:schemeClr val="bg2"/>
                </a:solidFill>
                <a:latin typeface="Century Gothic" pitchFamily="34" charset="0"/>
              </a:rPr>
              <a:t>Assisted care living:   		No             </a:t>
            </a:r>
          </a:p>
          <a:p>
            <a:pPr eaLnBrk="1" hangingPunct="1">
              <a:lnSpc>
                <a:spcPct val="80000"/>
              </a:lnSpc>
              <a:buFont typeface="Wingdings" pitchFamily="2" charset="2"/>
              <a:buChar char="§"/>
            </a:pPr>
            <a:endParaRPr lang="en-US" sz="1800" b="1" dirty="0">
              <a:solidFill>
                <a:schemeClr val="bg2"/>
              </a:solidFill>
              <a:latin typeface="Century Gothic" pitchFamily="34" charset="0"/>
            </a:endParaRPr>
          </a:p>
          <a:p>
            <a:pPr eaLnBrk="1" hangingPunct="1">
              <a:lnSpc>
                <a:spcPct val="80000"/>
              </a:lnSpc>
              <a:buFont typeface="Wingdings" pitchFamily="2" charset="2"/>
              <a:buChar char="§"/>
            </a:pPr>
            <a:r>
              <a:rPr lang="en-US" sz="1800" b="1" dirty="0">
                <a:solidFill>
                  <a:schemeClr val="bg2"/>
                </a:solidFill>
                <a:latin typeface="Century Gothic" pitchFamily="34" charset="0"/>
              </a:rPr>
              <a:t>Adult Day Care: 			No</a:t>
            </a:r>
          </a:p>
          <a:p>
            <a:pPr eaLnBrk="1" hangingPunct="1">
              <a:lnSpc>
                <a:spcPct val="80000"/>
              </a:lnSpc>
              <a:buFontTx/>
              <a:buNone/>
            </a:pPr>
            <a:endParaRPr lang="en-US" sz="1800" b="1" dirty="0">
              <a:solidFill>
                <a:schemeClr val="bg2"/>
              </a:solidFill>
              <a:latin typeface="Century Gothic" pitchFamily="34" charset="0"/>
            </a:endParaRPr>
          </a:p>
          <a:p>
            <a:pPr eaLnBrk="1" hangingPunct="1">
              <a:lnSpc>
                <a:spcPct val="80000"/>
              </a:lnSpc>
              <a:buFont typeface="Wingdings" pitchFamily="2" charset="2"/>
              <a:buChar char="§"/>
            </a:pPr>
            <a:r>
              <a:rPr lang="en-US" sz="1800" b="1" dirty="0">
                <a:solidFill>
                  <a:schemeClr val="bg2"/>
                </a:solidFill>
                <a:latin typeface="Century Gothic" pitchFamily="34" charset="0"/>
              </a:rPr>
              <a:t>Nursing home care:   		Pays up to 100 days of care and only for skilled 							or rehab services </a:t>
            </a:r>
          </a:p>
          <a:p>
            <a:pPr eaLnBrk="1" hangingPunct="1">
              <a:lnSpc>
                <a:spcPct val="80000"/>
              </a:lnSpc>
              <a:buFont typeface="Wingdings" pitchFamily="2" charset="2"/>
              <a:buChar char="§"/>
            </a:pPr>
            <a:endParaRPr lang="en-US" sz="1800" b="1" dirty="0">
              <a:solidFill>
                <a:srgbClr val="FFFF00"/>
              </a:solidFill>
              <a:latin typeface="Century Gothic" pitchFamily="34" charset="0"/>
            </a:endParaRPr>
          </a:p>
          <a:p>
            <a:pPr lvl="4" eaLnBrk="1" hangingPunct="1">
              <a:lnSpc>
                <a:spcPct val="80000"/>
              </a:lnSpc>
              <a:buFontTx/>
              <a:buNone/>
            </a:pPr>
            <a:endParaRPr lang="en-US" sz="1800" b="1" dirty="0">
              <a:solidFill>
                <a:srgbClr val="FFFF00"/>
              </a:solidFill>
              <a:latin typeface="Century Gothic" pitchFamily="34" charset="0"/>
            </a:endParaRPr>
          </a:p>
          <a:p>
            <a:pPr eaLnBrk="1" hangingPunct="1">
              <a:lnSpc>
                <a:spcPct val="80000"/>
              </a:lnSpc>
            </a:pPr>
            <a:endParaRPr lang="en-US" sz="2000" b="1" dirty="0">
              <a:solidFill>
                <a:srgbClr val="FFFF00"/>
              </a:solidFill>
              <a:latin typeface="Century Gothic" pitchFamily="34" charset="0"/>
            </a:endParaRPr>
          </a:p>
        </p:txBody>
      </p:sp>
      <p:sp>
        <p:nvSpPr>
          <p:cNvPr id="14339" name="Rectangle 1029"/>
          <p:cNvSpPr>
            <a:spLocks noChangeArrowheads="1"/>
          </p:cNvSpPr>
          <p:nvPr/>
        </p:nvSpPr>
        <p:spPr bwMode="auto">
          <a:xfrm>
            <a:off x="533400" y="4146550"/>
            <a:ext cx="9220200" cy="2559050"/>
          </a:xfrm>
          <a:prstGeom prst="rect">
            <a:avLst/>
          </a:prstGeom>
          <a:noFill/>
          <a:ln w="9525">
            <a:noFill/>
            <a:miter lim="800000"/>
            <a:headEnd/>
            <a:tailEnd/>
          </a:ln>
        </p:spPr>
        <p:txBody>
          <a:bodyPr>
            <a:spAutoFit/>
          </a:bodyPr>
          <a:lstStyle/>
          <a:p>
            <a:pPr>
              <a:lnSpc>
                <a:spcPct val="80000"/>
              </a:lnSpc>
              <a:spcBef>
                <a:spcPct val="50000"/>
              </a:spcBef>
              <a:buClr>
                <a:srgbClr val="FFFF00"/>
              </a:buClr>
              <a:buFont typeface="Wingdings" pitchFamily="2" charset="2"/>
              <a:buChar char="§"/>
            </a:pPr>
            <a:r>
              <a:rPr lang="en-US" sz="2000" dirty="0">
                <a:solidFill>
                  <a:schemeClr val="tx1"/>
                </a:solidFill>
              </a:rPr>
              <a:t>  </a:t>
            </a:r>
            <a:r>
              <a:rPr lang="en-US" sz="1600" b="1" dirty="0">
                <a:solidFill>
                  <a:schemeClr val="bg2"/>
                </a:solidFill>
                <a:latin typeface="Century Gothic" pitchFamily="34" charset="0"/>
              </a:rPr>
              <a:t>Adult day care:             No¹	Home care:                    No¹</a:t>
            </a:r>
          </a:p>
          <a:p>
            <a:pPr>
              <a:lnSpc>
                <a:spcPct val="80000"/>
              </a:lnSpc>
              <a:spcBef>
                <a:spcPct val="50000"/>
              </a:spcBef>
              <a:buFont typeface="Wingdings" pitchFamily="2" charset="2"/>
              <a:buChar char="§"/>
            </a:pPr>
            <a:r>
              <a:rPr lang="en-US" sz="1600" b="1" dirty="0">
                <a:solidFill>
                  <a:schemeClr val="bg2"/>
                </a:solidFill>
                <a:latin typeface="Century Gothic" pitchFamily="34" charset="0"/>
              </a:rPr>
              <a:t>  Skilled nursing home:    Yes	Assisted care living:      No¹</a:t>
            </a:r>
          </a:p>
          <a:p>
            <a:pPr>
              <a:lnSpc>
                <a:spcPct val="80000"/>
              </a:lnSpc>
              <a:spcBef>
                <a:spcPct val="50000"/>
              </a:spcBef>
              <a:buFont typeface="Wingdings" pitchFamily="2" charset="2"/>
              <a:buNone/>
            </a:pPr>
            <a:r>
              <a:rPr lang="en-US" sz="1600" b="1" dirty="0">
                <a:solidFill>
                  <a:schemeClr val="bg2"/>
                </a:solidFill>
                <a:latin typeface="Century Gothic" pitchFamily="34" charset="0"/>
              </a:rPr>
              <a:t>			</a:t>
            </a:r>
          </a:p>
          <a:p>
            <a:pPr>
              <a:lnSpc>
                <a:spcPct val="80000"/>
              </a:lnSpc>
              <a:spcBef>
                <a:spcPct val="50000"/>
              </a:spcBef>
            </a:pPr>
            <a:r>
              <a:rPr lang="en-US" sz="1600" b="1" dirty="0">
                <a:solidFill>
                  <a:schemeClr val="bg2"/>
                </a:solidFill>
                <a:latin typeface="Century Gothic" pitchFamily="34" charset="0"/>
              </a:rPr>
              <a:t>¹ Most states have a Home &amp; Community Based Program that makes limited funds</a:t>
            </a:r>
          </a:p>
          <a:p>
            <a:pPr>
              <a:lnSpc>
                <a:spcPct val="80000"/>
              </a:lnSpc>
              <a:spcBef>
                <a:spcPct val="50000"/>
              </a:spcBef>
            </a:pPr>
            <a:r>
              <a:rPr lang="en-US" sz="1600" b="1" dirty="0">
                <a:solidFill>
                  <a:schemeClr val="bg2"/>
                </a:solidFill>
                <a:latin typeface="Century Gothic" pitchFamily="34" charset="0"/>
              </a:rPr>
              <a:t>  available to keep people in the community. Services are  limited and accompanied</a:t>
            </a:r>
          </a:p>
          <a:p>
            <a:pPr>
              <a:lnSpc>
                <a:spcPct val="80000"/>
              </a:lnSpc>
              <a:spcBef>
                <a:spcPct val="50000"/>
              </a:spcBef>
            </a:pPr>
            <a:r>
              <a:rPr lang="en-US" sz="1600" b="1" dirty="0">
                <a:solidFill>
                  <a:schemeClr val="bg2"/>
                </a:solidFill>
                <a:latin typeface="Century Gothic" pitchFamily="34" charset="0"/>
              </a:rPr>
              <a:t>  by long waits. No elder law attorney will tell a client that this program is a viable way to </a:t>
            </a:r>
          </a:p>
          <a:p>
            <a:pPr>
              <a:lnSpc>
                <a:spcPct val="80000"/>
              </a:lnSpc>
              <a:spcBef>
                <a:spcPct val="50000"/>
              </a:spcBef>
            </a:pPr>
            <a:r>
              <a:rPr lang="en-US" sz="1600" b="1" dirty="0">
                <a:solidFill>
                  <a:schemeClr val="bg2"/>
                </a:solidFill>
                <a:latin typeface="Century Gothic" pitchFamily="34" charset="0"/>
              </a:rPr>
              <a:t>  pay for care.</a:t>
            </a:r>
          </a:p>
          <a:p>
            <a:pPr>
              <a:lnSpc>
                <a:spcPct val="80000"/>
              </a:lnSpc>
              <a:spcBef>
                <a:spcPct val="50000"/>
              </a:spcBef>
            </a:pPr>
            <a:endParaRPr lang="en-US" sz="1600" b="1" dirty="0">
              <a:latin typeface="Century Gothic" pitchFamily="34" charset="0"/>
            </a:endParaRPr>
          </a:p>
        </p:txBody>
      </p:sp>
      <p:sp>
        <p:nvSpPr>
          <p:cNvPr id="81927" name="Rectangle 1031"/>
          <p:cNvSpPr>
            <a:spLocks noChangeArrowheads="1"/>
          </p:cNvSpPr>
          <p:nvPr/>
        </p:nvSpPr>
        <p:spPr bwMode="auto">
          <a:xfrm>
            <a:off x="1143000" y="228600"/>
            <a:ext cx="6705600" cy="457200"/>
          </a:xfrm>
          <a:prstGeom prst="rect">
            <a:avLst/>
          </a:prstGeom>
          <a:solidFill>
            <a:srgbClr val="FFFF66"/>
          </a:solidFill>
          <a:ln w="9525">
            <a:solidFill>
              <a:schemeClr val="tx1"/>
            </a:solidFill>
            <a:miter lim="800000"/>
            <a:headEnd/>
            <a:tailEnd/>
          </a:ln>
          <a:effectLst>
            <a:outerShdw dist="45791" dir="2021404" algn="ctr" rotWithShape="0">
              <a:schemeClr val="bg2"/>
            </a:outerShdw>
          </a:effectLst>
        </p:spPr>
        <p:txBody>
          <a:bodyPr wrap="none" anchor="ctr"/>
          <a:lstStyle/>
          <a:p>
            <a:pPr algn="ctr">
              <a:spcBef>
                <a:spcPct val="50000"/>
              </a:spcBef>
              <a:defRPr/>
            </a:pPr>
            <a:r>
              <a:rPr lang="en-US" sz="2400" b="1">
                <a:solidFill>
                  <a:schemeClr val="tx1"/>
                </a:solidFill>
                <a:latin typeface="Verdana" pitchFamily="34" charset="0"/>
              </a:rPr>
              <a:t>Will Medicare pay for </a:t>
            </a:r>
            <a:r>
              <a:rPr lang="en-US" sz="2400" b="1" u="sng">
                <a:solidFill>
                  <a:schemeClr val="tx1"/>
                </a:solidFill>
                <a:latin typeface="Verdana" pitchFamily="34" charset="0"/>
              </a:rPr>
              <a:t>custodial </a:t>
            </a:r>
            <a:r>
              <a:rPr lang="en-US" sz="2400" b="1">
                <a:solidFill>
                  <a:schemeClr val="tx1"/>
                </a:solidFill>
                <a:latin typeface="Verdana" pitchFamily="34" charset="0"/>
              </a:rPr>
              <a:t>care?</a:t>
            </a:r>
            <a:endParaRPr lang="en-US" sz="2400">
              <a:solidFill>
                <a:schemeClr val="tx1"/>
              </a:solidFill>
              <a:latin typeface="Arial" charset="0"/>
            </a:endParaRPr>
          </a:p>
        </p:txBody>
      </p:sp>
      <p:sp>
        <p:nvSpPr>
          <p:cNvPr id="81930" name="Rectangle 1034"/>
          <p:cNvSpPr>
            <a:spLocks noChangeArrowheads="1"/>
          </p:cNvSpPr>
          <p:nvPr/>
        </p:nvSpPr>
        <p:spPr bwMode="auto">
          <a:xfrm>
            <a:off x="1143000" y="3505200"/>
            <a:ext cx="6705600" cy="457200"/>
          </a:xfrm>
          <a:prstGeom prst="rect">
            <a:avLst/>
          </a:prstGeom>
          <a:solidFill>
            <a:srgbClr val="FFFF66"/>
          </a:solidFill>
          <a:ln w="9525">
            <a:solidFill>
              <a:schemeClr val="tx1"/>
            </a:solidFill>
            <a:miter lim="800000"/>
            <a:headEnd/>
            <a:tailEnd/>
          </a:ln>
          <a:effectLst>
            <a:outerShdw dist="45791" dir="2021404" algn="ctr" rotWithShape="0">
              <a:schemeClr val="bg2"/>
            </a:outerShdw>
          </a:effectLst>
        </p:spPr>
        <p:txBody>
          <a:bodyPr wrap="none" anchor="ctr"/>
          <a:lstStyle/>
          <a:p>
            <a:pPr algn="ctr">
              <a:spcBef>
                <a:spcPct val="50000"/>
              </a:spcBef>
              <a:defRPr/>
            </a:pPr>
            <a:r>
              <a:rPr lang="en-US" sz="2400" b="1" dirty="0">
                <a:solidFill>
                  <a:schemeClr val="tx1"/>
                </a:solidFill>
                <a:latin typeface="Verdana" pitchFamily="34" charset="0"/>
              </a:rPr>
              <a:t>Will Medicaid pay for </a:t>
            </a:r>
            <a:r>
              <a:rPr lang="en-US" sz="2400" b="1" u="sng" dirty="0">
                <a:solidFill>
                  <a:schemeClr val="tx1"/>
                </a:solidFill>
                <a:latin typeface="Verdana" pitchFamily="34" charset="0"/>
              </a:rPr>
              <a:t>custodial </a:t>
            </a:r>
            <a:r>
              <a:rPr lang="en-US" sz="2400" b="1" dirty="0">
                <a:solidFill>
                  <a:schemeClr val="tx1"/>
                </a:solidFill>
                <a:latin typeface="Verdana" pitchFamily="34" charset="0"/>
              </a:rPr>
              <a:t>care?</a:t>
            </a:r>
            <a:endParaRPr lang="en-US" sz="2400" dirty="0">
              <a:solidFill>
                <a:schemeClr val="tx1"/>
              </a:solidFill>
              <a:latin typeface="Arial" charset="0"/>
            </a:endParaRPr>
          </a:p>
        </p:txBody>
      </p:sp>
    </p:spTree>
    <p:extLst>
      <p:ext uri="{BB962C8B-B14F-4D97-AF65-F5344CB8AC3E}">
        <p14:creationId xmlns:p14="http://schemas.microsoft.com/office/powerpoint/2010/main" val="415301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50D22F-00FF-4F8A-90F6-150247CF48FC}"/>
              </a:ext>
            </a:extLst>
          </p:cNvPr>
          <p:cNvSpPr txBox="1"/>
          <p:nvPr/>
        </p:nvSpPr>
        <p:spPr>
          <a:xfrm>
            <a:off x="514351" y="1828800"/>
            <a:ext cx="8629649" cy="923330"/>
          </a:xfrm>
          <a:prstGeom prst="rect">
            <a:avLst/>
          </a:prstGeom>
          <a:noFill/>
        </p:spPr>
        <p:txBody>
          <a:bodyPr wrap="square">
            <a:spAutoFit/>
          </a:bodyPr>
          <a:lstStyle/>
          <a:p>
            <a:pPr algn="ctr"/>
            <a:r>
              <a:rPr lang="en-US" sz="2700" b="1" u="sng" dirty="0">
                <a:solidFill>
                  <a:schemeClr val="tx2"/>
                </a:solidFill>
              </a:rPr>
              <a:t>Multiple States Considering Implementing </a:t>
            </a:r>
          </a:p>
          <a:p>
            <a:pPr algn="ctr"/>
            <a:r>
              <a:rPr lang="en-US" sz="2700" b="1" u="sng" dirty="0">
                <a:solidFill>
                  <a:schemeClr val="tx2"/>
                </a:solidFill>
              </a:rPr>
              <a:t>Long-Term Care Tax</a:t>
            </a:r>
          </a:p>
        </p:txBody>
      </p:sp>
      <p:sp>
        <p:nvSpPr>
          <p:cNvPr id="5" name="TextBox 4">
            <a:extLst>
              <a:ext uri="{FF2B5EF4-FFF2-40B4-BE49-F238E27FC236}">
                <a16:creationId xmlns:a16="http://schemas.microsoft.com/office/drawing/2014/main" id="{CF577504-6AF9-4600-983F-0A7C3326A1D1}"/>
              </a:ext>
            </a:extLst>
          </p:cNvPr>
          <p:cNvSpPr txBox="1"/>
          <p:nvPr/>
        </p:nvSpPr>
        <p:spPr>
          <a:xfrm>
            <a:off x="1752600" y="3429000"/>
            <a:ext cx="5867400" cy="923330"/>
          </a:xfrm>
          <a:prstGeom prst="rect">
            <a:avLst/>
          </a:prstGeom>
          <a:noFill/>
        </p:spPr>
        <p:txBody>
          <a:bodyPr wrap="square">
            <a:spAutoFit/>
          </a:bodyPr>
          <a:lstStyle/>
          <a:p>
            <a:pPr algn="ctr"/>
            <a:r>
              <a:rPr lang="en-US" sz="2700" b="1" u="sng" dirty="0">
                <a:solidFill>
                  <a:schemeClr val="tx2"/>
                </a:solidFill>
              </a:rPr>
              <a:t>In 2021, Washington State was the first enact this legislation</a:t>
            </a:r>
          </a:p>
        </p:txBody>
      </p:sp>
    </p:spTree>
    <p:extLst>
      <p:ext uri="{BB962C8B-B14F-4D97-AF65-F5344CB8AC3E}">
        <p14:creationId xmlns:p14="http://schemas.microsoft.com/office/powerpoint/2010/main" val="2667587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C790B2-F9B9-429B-A195-A87BFA4512C7}"/>
              </a:ext>
            </a:extLst>
          </p:cNvPr>
          <p:cNvSpPr txBox="1"/>
          <p:nvPr/>
        </p:nvSpPr>
        <p:spPr>
          <a:xfrm>
            <a:off x="685800" y="1295400"/>
            <a:ext cx="7162800" cy="3970318"/>
          </a:xfrm>
          <a:prstGeom prst="rect">
            <a:avLst/>
          </a:prstGeom>
          <a:noFill/>
        </p:spPr>
        <p:txBody>
          <a:bodyPr wrap="square" rtlCol="0">
            <a:spAutoFit/>
          </a:bodyPr>
          <a:lstStyle/>
          <a:p>
            <a:pPr algn="ctr"/>
            <a:r>
              <a:rPr lang="en-US" sz="2800" b="0" i="0" dirty="0">
                <a:solidFill>
                  <a:schemeClr val="tx2"/>
                </a:solidFill>
                <a:effectLst/>
                <a:latin typeface="Inter var"/>
              </a:rPr>
              <a:t>Washington residents were given a short period of time to have a qualified Long-Term Care Insurance policy in place to avoid the payroll tax of 58 cents on very $100 earned. </a:t>
            </a:r>
          </a:p>
          <a:p>
            <a:pPr algn="ctr"/>
            <a:endParaRPr lang="en-US" sz="2800" b="0" i="0" dirty="0">
              <a:solidFill>
                <a:schemeClr val="tx2"/>
              </a:solidFill>
              <a:effectLst/>
              <a:latin typeface="Inter var"/>
            </a:endParaRPr>
          </a:p>
          <a:p>
            <a:pPr algn="ctr"/>
            <a:r>
              <a:rPr lang="en-US" sz="2800" b="0" i="0" dirty="0">
                <a:solidFill>
                  <a:schemeClr val="tx2"/>
                </a:solidFill>
                <a:effectLst/>
                <a:latin typeface="Inter var"/>
              </a:rPr>
              <a:t>Gov. Inslee signed into law on January 27, 2022, delaying the program's implementation until July 1, 2023. The state will not give residents more time to obtain coverage to avoid the tax.</a:t>
            </a:r>
            <a:endParaRPr lang="en-US" sz="2800" dirty="0">
              <a:solidFill>
                <a:schemeClr val="tx2"/>
              </a:solidFill>
            </a:endParaRPr>
          </a:p>
        </p:txBody>
      </p:sp>
    </p:spTree>
    <p:extLst>
      <p:ext uri="{BB962C8B-B14F-4D97-AF65-F5344CB8AC3E}">
        <p14:creationId xmlns:p14="http://schemas.microsoft.com/office/powerpoint/2010/main" val="1739997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93E83B-B7D5-4504-BD22-EF413F59883E}"/>
              </a:ext>
            </a:extLst>
          </p:cNvPr>
          <p:cNvSpPr txBox="1"/>
          <p:nvPr/>
        </p:nvSpPr>
        <p:spPr>
          <a:xfrm>
            <a:off x="342900" y="617683"/>
            <a:ext cx="8286750" cy="1200329"/>
          </a:xfrm>
          <a:prstGeom prst="rect">
            <a:avLst/>
          </a:prstGeom>
          <a:noFill/>
        </p:spPr>
        <p:txBody>
          <a:bodyPr wrap="square">
            <a:spAutoFit/>
          </a:bodyPr>
          <a:lstStyle/>
          <a:p>
            <a:r>
              <a:rPr lang="en-US" dirty="0">
                <a:solidFill>
                  <a:schemeClr val="tx2"/>
                </a:solidFill>
              </a:rPr>
              <a:t>Thirteen states, are considering following Washington's lead in taxing those who do not own Long-Term Care Insurance. Acting now will save your clients money as they protect their assets and access quality care in the decades ahead ahead.</a:t>
            </a:r>
          </a:p>
        </p:txBody>
      </p:sp>
      <p:sp>
        <p:nvSpPr>
          <p:cNvPr id="7" name="TextBox 6">
            <a:extLst>
              <a:ext uri="{FF2B5EF4-FFF2-40B4-BE49-F238E27FC236}">
                <a16:creationId xmlns:a16="http://schemas.microsoft.com/office/drawing/2014/main" id="{08065ACA-D633-4EB4-A323-41D4CC14C046}"/>
              </a:ext>
            </a:extLst>
          </p:cNvPr>
          <p:cNvSpPr txBox="1"/>
          <p:nvPr/>
        </p:nvSpPr>
        <p:spPr>
          <a:xfrm>
            <a:off x="323609" y="1905000"/>
            <a:ext cx="5401917" cy="4062651"/>
          </a:xfrm>
          <a:prstGeom prst="rect">
            <a:avLst/>
          </a:prstGeom>
          <a:noFill/>
        </p:spPr>
        <p:txBody>
          <a:bodyPr wrap="square">
            <a:spAutoFit/>
          </a:bodyPr>
          <a:lstStyle/>
          <a:p>
            <a:pPr>
              <a:buFont typeface="Arial" panose="020B0604020202020204" pitchFamily="34" charset="0"/>
              <a:buChar char="•"/>
            </a:pPr>
            <a:r>
              <a:rPr lang="en-US" sz="1500" dirty="0">
                <a:solidFill>
                  <a:schemeClr val="tx2"/>
                </a:solidFill>
              </a:rPr>
              <a:t>  </a:t>
            </a:r>
            <a:r>
              <a:rPr lang="en-US" sz="2000" dirty="0">
                <a:solidFill>
                  <a:schemeClr val="tx2"/>
                </a:solidFill>
              </a:rPr>
              <a:t>Alaska</a:t>
            </a:r>
            <a:endParaRPr lang="en-US" sz="1500" dirty="0">
              <a:solidFill>
                <a:schemeClr val="tx2"/>
              </a:solidFill>
            </a:endParaRPr>
          </a:p>
          <a:p>
            <a:pPr>
              <a:buFont typeface="Arial" panose="020B0604020202020204" pitchFamily="34" charset="0"/>
              <a:buChar char="•"/>
            </a:pPr>
            <a:r>
              <a:rPr lang="en-US" sz="2000" dirty="0">
                <a:solidFill>
                  <a:schemeClr val="tx2"/>
                </a:solidFill>
              </a:rPr>
              <a:t> Colorado</a:t>
            </a:r>
          </a:p>
          <a:p>
            <a:pPr>
              <a:buFont typeface="Arial" panose="020B0604020202020204" pitchFamily="34" charset="0"/>
              <a:buChar char="•"/>
            </a:pPr>
            <a:r>
              <a:rPr lang="en-US" sz="2000" dirty="0">
                <a:solidFill>
                  <a:schemeClr val="tx2"/>
                </a:solidFill>
              </a:rPr>
              <a:t> Hawaii </a:t>
            </a:r>
          </a:p>
          <a:p>
            <a:pPr>
              <a:buFont typeface="Arial" panose="020B0604020202020204" pitchFamily="34" charset="0"/>
              <a:buChar char="•"/>
            </a:pPr>
            <a:r>
              <a:rPr lang="en-US" sz="2000" dirty="0">
                <a:solidFill>
                  <a:schemeClr val="tx2"/>
                </a:solidFill>
              </a:rPr>
              <a:t> Illinois </a:t>
            </a:r>
          </a:p>
          <a:p>
            <a:pPr>
              <a:buFont typeface="Arial" panose="020B0604020202020204" pitchFamily="34" charset="0"/>
              <a:buChar char="•"/>
            </a:pPr>
            <a:r>
              <a:rPr lang="en-US" sz="2000" dirty="0">
                <a:solidFill>
                  <a:schemeClr val="tx2"/>
                </a:solidFill>
              </a:rPr>
              <a:t> Missouri </a:t>
            </a:r>
          </a:p>
          <a:p>
            <a:pPr>
              <a:buFont typeface="Arial" panose="020B0604020202020204" pitchFamily="34" charset="0"/>
              <a:buChar char="•"/>
            </a:pPr>
            <a:r>
              <a:rPr lang="en-US" sz="2000" dirty="0">
                <a:solidFill>
                  <a:schemeClr val="tx2"/>
                </a:solidFill>
              </a:rPr>
              <a:t> North Carolina</a:t>
            </a:r>
          </a:p>
          <a:p>
            <a:pPr>
              <a:buFont typeface="Arial" panose="020B0604020202020204" pitchFamily="34" charset="0"/>
              <a:buChar char="•"/>
            </a:pPr>
            <a:r>
              <a:rPr lang="en-US" sz="2000" dirty="0">
                <a:solidFill>
                  <a:schemeClr val="tx2"/>
                </a:solidFill>
              </a:rPr>
              <a:t> Oregon</a:t>
            </a:r>
          </a:p>
          <a:p>
            <a:pPr>
              <a:buFont typeface="Arial" panose="020B0604020202020204" pitchFamily="34" charset="0"/>
              <a:buChar char="•"/>
            </a:pPr>
            <a:r>
              <a:rPr lang="en-US" sz="2000" dirty="0">
                <a:solidFill>
                  <a:schemeClr val="tx2"/>
                </a:solidFill>
              </a:rPr>
              <a:t> Pennsylvania</a:t>
            </a:r>
          </a:p>
          <a:p>
            <a:pPr>
              <a:buFont typeface="Arial" panose="020B0604020202020204" pitchFamily="34" charset="0"/>
              <a:buChar char="•"/>
            </a:pPr>
            <a:r>
              <a:rPr lang="en-US" sz="2000" dirty="0">
                <a:solidFill>
                  <a:schemeClr val="tx2"/>
                </a:solidFill>
              </a:rPr>
              <a:t> Utah</a:t>
            </a:r>
          </a:p>
          <a:p>
            <a:pPr>
              <a:buFont typeface="Arial" panose="020B0604020202020204" pitchFamily="34" charset="0"/>
              <a:buChar char="•"/>
            </a:pPr>
            <a:r>
              <a:rPr lang="en-US" sz="2000" dirty="0">
                <a:solidFill>
                  <a:schemeClr val="tx2"/>
                </a:solidFill>
              </a:rPr>
              <a:t> California</a:t>
            </a:r>
          </a:p>
          <a:p>
            <a:pPr>
              <a:buFont typeface="Arial" panose="020B0604020202020204" pitchFamily="34" charset="0"/>
              <a:buChar char="•"/>
            </a:pPr>
            <a:r>
              <a:rPr lang="en-US" sz="2000" dirty="0">
                <a:solidFill>
                  <a:schemeClr val="tx2"/>
                </a:solidFill>
              </a:rPr>
              <a:t> Michigan</a:t>
            </a:r>
          </a:p>
          <a:p>
            <a:pPr>
              <a:buFont typeface="Arial" panose="020B0604020202020204" pitchFamily="34" charset="0"/>
              <a:buChar char="•"/>
            </a:pPr>
            <a:r>
              <a:rPr lang="en-US" sz="2000" dirty="0">
                <a:solidFill>
                  <a:schemeClr val="tx2"/>
                </a:solidFill>
              </a:rPr>
              <a:t> Minnesota</a:t>
            </a:r>
          </a:p>
          <a:p>
            <a:pPr>
              <a:buFont typeface="Arial" panose="020B0604020202020204" pitchFamily="34" charset="0"/>
              <a:buChar char="•"/>
            </a:pPr>
            <a:r>
              <a:rPr lang="en-US" sz="2000" dirty="0">
                <a:solidFill>
                  <a:schemeClr val="tx2"/>
                </a:solidFill>
              </a:rPr>
              <a:t> New York</a:t>
            </a:r>
          </a:p>
        </p:txBody>
      </p:sp>
    </p:spTree>
    <p:extLst>
      <p:ext uri="{BB962C8B-B14F-4D97-AF65-F5344CB8AC3E}">
        <p14:creationId xmlns:p14="http://schemas.microsoft.com/office/powerpoint/2010/main" val="275766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1832AD-7969-4645-BA15-FD0A27CCDF0E}"/>
              </a:ext>
            </a:extLst>
          </p:cNvPr>
          <p:cNvSpPr txBox="1"/>
          <p:nvPr/>
        </p:nvSpPr>
        <p:spPr>
          <a:xfrm>
            <a:off x="494472" y="2171700"/>
            <a:ext cx="8115300" cy="2031325"/>
          </a:xfrm>
          <a:prstGeom prst="rect">
            <a:avLst/>
          </a:prstGeom>
          <a:noFill/>
        </p:spPr>
        <p:txBody>
          <a:bodyPr wrap="square">
            <a:spAutoFit/>
          </a:bodyPr>
          <a:lstStyle/>
          <a:p>
            <a:pPr algn="ctr"/>
            <a:r>
              <a:rPr lang="en-US" sz="2100" b="1" dirty="0">
                <a:solidFill>
                  <a:schemeClr val="tx2"/>
                </a:solidFill>
              </a:rPr>
              <a:t>New York, California, Michigan, Pennsylvania and Minnesota </a:t>
            </a:r>
            <a:r>
              <a:rPr lang="en-US" sz="2100" dirty="0">
                <a:solidFill>
                  <a:schemeClr val="tx2"/>
                </a:solidFill>
              </a:rPr>
              <a:t>are the states that look like they will be next in line to add their own LTC tax</a:t>
            </a:r>
            <a:r>
              <a:rPr lang="en-US" sz="2100" b="1" dirty="0">
                <a:solidFill>
                  <a:schemeClr val="tx2"/>
                </a:solidFill>
              </a:rPr>
              <a:t>. </a:t>
            </a:r>
            <a:r>
              <a:rPr lang="en-US" sz="2100" u="sng" dirty="0">
                <a:solidFill>
                  <a:schemeClr val="tx2"/>
                </a:solidFill>
              </a:rPr>
              <a:t>California</a:t>
            </a:r>
            <a:r>
              <a:rPr lang="en-US" sz="2100" dirty="0">
                <a:solidFill>
                  <a:schemeClr val="tx2"/>
                </a:solidFill>
              </a:rPr>
              <a:t>, </a:t>
            </a:r>
            <a:r>
              <a:rPr lang="en-US" sz="2100" u="sng" dirty="0">
                <a:solidFill>
                  <a:schemeClr val="tx2"/>
                </a:solidFill>
              </a:rPr>
              <a:t>Pennsylvania</a:t>
            </a:r>
            <a:r>
              <a:rPr lang="en-US" sz="2100" dirty="0">
                <a:solidFill>
                  <a:schemeClr val="tx2"/>
                </a:solidFill>
              </a:rPr>
              <a:t>, and </a:t>
            </a:r>
            <a:r>
              <a:rPr lang="en-US" sz="2100" u="sng" dirty="0">
                <a:solidFill>
                  <a:schemeClr val="tx2"/>
                </a:solidFill>
              </a:rPr>
              <a:t>New York </a:t>
            </a:r>
            <a:r>
              <a:rPr lang="en-US" sz="2100" dirty="0">
                <a:solidFill>
                  <a:schemeClr val="tx2"/>
                </a:solidFill>
              </a:rPr>
              <a:t>are the closest to being next in line to add a tax if you don't own a Long-Term Care Insurance policy. </a:t>
            </a:r>
          </a:p>
          <a:p>
            <a:pPr algn="ctr"/>
            <a:endParaRPr lang="en-US" sz="2100" dirty="0">
              <a:solidFill>
                <a:schemeClr val="tx2"/>
              </a:solidFill>
            </a:endParaRPr>
          </a:p>
        </p:txBody>
      </p:sp>
    </p:spTree>
    <p:extLst>
      <p:ext uri="{BB962C8B-B14F-4D97-AF65-F5344CB8AC3E}">
        <p14:creationId xmlns:p14="http://schemas.microsoft.com/office/powerpoint/2010/main" val="2297690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CC4AD-A39A-41C7-8559-79005A01462E}"/>
              </a:ext>
            </a:extLst>
          </p:cNvPr>
          <p:cNvSpPr txBox="1"/>
          <p:nvPr/>
        </p:nvSpPr>
        <p:spPr>
          <a:xfrm>
            <a:off x="285750" y="1543050"/>
            <a:ext cx="8458200" cy="3416320"/>
          </a:xfrm>
          <a:prstGeom prst="rect">
            <a:avLst/>
          </a:prstGeom>
          <a:noFill/>
        </p:spPr>
        <p:txBody>
          <a:bodyPr wrap="square">
            <a:spAutoFit/>
          </a:bodyPr>
          <a:lstStyle/>
          <a:p>
            <a:pPr algn="ctr"/>
            <a:endParaRPr lang="en-US" sz="2400" b="1" dirty="0">
              <a:solidFill>
                <a:schemeClr val="tx2"/>
              </a:solidFill>
            </a:endParaRPr>
          </a:p>
          <a:p>
            <a:pPr algn="ctr"/>
            <a:r>
              <a:rPr lang="en-US" sz="2400" dirty="0">
                <a:solidFill>
                  <a:schemeClr val="tx2"/>
                </a:solidFill>
              </a:rPr>
              <a:t>In New York, </a:t>
            </a:r>
            <a:r>
              <a:rPr lang="en-US" sz="2400" dirty="0">
                <a:solidFill>
                  <a:schemeClr val="tx2"/>
                </a:solidFill>
                <a:hlinkClick r:id="rId2">
                  <a:extLst>
                    <a:ext uri="{A12FA001-AC4F-418D-AE19-62706E023703}">
                      <ahyp:hlinkClr xmlns:ahyp="http://schemas.microsoft.com/office/drawing/2018/hyperlinkcolor" val="tx"/>
                    </a:ext>
                  </a:extLst>
                </a:hlinkClick>
              </a:rPr>
              <a:t>Senate Bill S9082</a:t>
            </a:r>
            <a:r>
              <a:rPr lang="en-US" sz="2400" dirty="0">
                <a:solidFill>
                  <a:schemeClr val="tx2"/>
                </a:solidFill>
              </a:rPr>
              <a:t> will authorize a similar plan to Washington; however, they would not allow a large window for people to purchase LTC Insurance. The bill requires coverage to be in place before the law goes into effect:</a:t>
            </a:r>
          </a:p>
          <a:p>
            <a:pPr algn="ctr"/>
            <a:endParaRPr lang="en-US" sz="2400" dirty="0">
              <a:solidFill>
                <a:schemeClr val="tx2"/>
              </a:solidFill>
            </a:endParaRPr>
          </a:p>
          <a:p>
            <a:pPr algn="ctr"/>
            <a:endParaRPr lang="en-US" sz="2400" dirty="0">
              <a:solidFill>
                <a:schemeClr val="tx2"/>
              </a:solidFill>
            </a:endParaRPr>
          </a:p>
          <a:p>
            <a:pPr algn="ctr"/>
            <a:endParaRPr lang="en-US" sz="2400" b="1" dirty="0">
              <a:solidFill>
                <a:schemeClr val="tx2"/>
              </a:solidFill>
            </a:endParaRPr>
          </a:p>
        </p:txBody>
      </p:sp>
    </p:spTree>
    <p:extLst>
      <p:ext uri="{BB962C8B-B14F-4D97-AF65-F5344CB8AC3E}">
        <p14:creationId xmlns:p14="http://schemas.microsoft.com/office/powerpoint/2010/main" val="3816780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C57B0C-F184-4083-816E-B131CCF2E81A}"/>
              </a:ext>
            </a:extLst>
          </p:cNvPr>
          <p:cNvSpPr txBox="1"/>
          <p:nvPr/>
        </p:nvSpPr>
        <p:spPr>
          <a:xfrm>
            <a:off x="285750" y="1543050"/>
            <a:ext cx="8458200" cy="2677656"/>
          </a:xfrm>
          <a:prstGeom prst="rect">
            <a:avLst/>
          </a:prstGeom>
          <a:noFill/>
        </p:spPr>
        <p:txBody>
          <a:bodyPr wrap="square">
            <a:spAutoFit/>
          </a:bodyPr>
          <a:lstStyle/>
          <a:p>
            <a:pPr algn="ctr"/>
            <a:r>
              <a:rPr lang="en-US" sz="2100" dirty="0">
                <a:solidFill>
                  <a:schemeClr val="tx2"/>
                </a:solidFill>
              </a:rPr>
              <a:t>In California, the state established a task force to explore, develop and implement such a tax plan. The </a:t>
            </a:r>
            <a:r>
              <a:rPr lang="en-US" sz="2100" dirty="0">
                <a:solidFill>
                  <a:schemeClr val="tx2"/>
                </a:solidFill>
                <a:hlinkClick r:id="rId2">
                  <a:extLst>
                    <a:ext uri="{A12FA001-AC4F-418D-AE19-62706E023703}">
                      <ahyp:hlinkClr xmlns:ahyp="http://schemas.microsoft.com/office/drawing/2018/hyperlinkcolor" val="tx"/>
                    </a:ext>
                  </a:extLst>
                </a:hlinkClick>
              </a:rPr>
              <a:t>California Department of Insurance </a:t>
            </a:r>
            <a:r>
              <a:rPr lang="en-US" sz="2100" dirty="0">
                <a:solidFill>
                  <a:schemeClr val="tx2"/>
                </a:solidFill>
              </a:rPr>
              <a:t>has details on the proposals. </a:t>
            </a:r>
          </a:p>
          <a:p>
            <a:pPr algn="ctr"/>
            <a:endParaRPr lang="en-US" sz="2100" dirty="0">
              <a:solidFill>
                <a:schemeClr val="tx2"/>
              </a:solidFill>
            </a:endParaRPr>
          </a:p>
          <a:p>
            <a:pPr algn="ctr"/>
            <a:r>
              <a:rPr lang="en-US" sz="2100" dirty="0">
                <a:solidFill>
                  <a:schemeClr val="tx2"/>
                </a:solidFill>
              </a:rPr>
              <a:t>According to several sources in Sacramento, the rollout could be as soon as 2023. It appears California, like Washington, will allow a small period of time for individuals to get in force Long-Term Care Insurance to avoid the tax.</a:t>
            </a:r>
          </a:p>
        </p:txBody>
      </p:sp>
    </p:spTree>
    <p:extLst>
      <p:ext uri="{BB962C8B-B14F-4D97-AF65-F5344CB8AC3E}">
        <p14:creationId xmlns:p14="http://schemas.microsoft.com/office/powerpoint/2010/main" val="3770189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5F4EBE-6343-47BF-8A99-57E3F161F1DA}"/>
              </a:ext>
            </a:extLst>
          </p:cNvPr>
          <p:cNvSpPr txBox="1"/>
          <p:nvPr/>
        </p:nvSpPr>
        <p:spPr>
          <a:xfrm>
            <a:off x="514351" y="2362922"/>
            <a:ext cx="8229600" cy="1061829"/>
          </a:xfrm>
          <a:prstGeom prst="rect">
            <a:avLst/>
          </a:prstGeom>
          <a:noFill/>
        </p:spPr>
        <p:txBody>
          <a:bodyPr wrap="square">
            <a:spAutoFit/>
          </a:bodyPr>
          <a:lstStyle/>
          <a:p>
            <a:pPr algn="ctr"/>
            <a:r>
              <a:rPr lang="en-US" sz="2100" dirty="0">
                <a:solidFill>
                  <a:schemeClr val="tx2"/>
                </a:solidFill>
              </a:rPr>
              <a:t>Pennsylvania is the latest state where legislation was introduced in the state legislature. The bill is almost identical to the law that now exists in the State of Washington. </a:t>
            </a:r>
          </a:p>
        </p:txBody>
      </p:sp>
    </p:spTree>
    <p:extLst>
      <p:ext uri="{BB962C8B-B14F-4D97-AF65-F5344CB8AC3E}">
        <p14:creationId xmlns:p14="http://schemas.microsoft.com/office/powerpoint/2010/main" val="384243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914400" y="3323904"/>
            <a:ext cx="7010400" cy="1828800"/>
          </a:xfrm>
        </p:spPr>
        <p:txBody>
          <a:bodyPr/>
          <a:lstStyle/>
          <a:p>
            <a:pPr eaLnBrk="1" hangingPunct="1"/>
            <a:r>
              <a:rPr lang="en-US" sz="4000" b="1" dirty="0">
                <a:solidFill>
                  <a:schemeClr val="bg2"/>
                </a:solidFill>
                <a:latin typeface="Century Gothic" pitchFamily="34" charset="0"/>
              </a:rPr>
              <a:t>Living a long life is a near certainty. Planning for it is now a necessity.</a:t>
            </a:r>
          </a:p>
        </p:txBody>
      </p:sp>
      <p:sp>
        <p:nvSpPr>
          <p:cNvPr id="3075" name="Rectangle 3"/>
          <p:cNvSpPr>
            <a:spLocks noChangeArrowheads="1"/>
          </p:cNvSpPr>
          <p:nvPr/>
        </p:nvSpPr>
        <p:spPr bwMode="auto">
          <a:xfrm>
            <a:off x="381000" y="1170150"/>
            <a:ext cx="6172200" cy="954107"/>
          </a:xfrm>
          <a:prstGeom prst="rect">
            <a:avLst/>
          </a:prstGeom>
          <a:noFill/>
          <a:ln w="9525">
            <a:noFill/>
            <a:miter lim="800000"/>
            <a:headEnd/>
            <a:tailEnd/>
          </a:ln>
        </p:spPr>
        <p:txBody>
          <a:bodyPr>
            <a:spAutoFit/>
          </a:bodyPr>
          <a:lstStyle/>
          <a:p>
            <a:r>
              <a:rPr lang="en-US" sz="2800" b="1" dirty="0">
                <a:solidFill>
                  <a:schemeClr val="bg2"/>
                </a:solidFill>
                <a:latin typeface="Century Gothic" pitchFamily="34" charset="0"/>
              </a:rPr>
              <a:t>Long-term care is the future because…</a:t>
            </a:r>
          </a:p>
        </p:txBody>
      </p:sp>
      <p:pic>
        <p:nvPicPr>
          <p:cNvPr id="3076" name="Picture 4" descr="H:\NSwip\NS17473_0902_LTC_PPT_Pres\PD_58125.tif"/>
          <p:cNvPicPr>
            <a:picLocks noChangeAspect="1" noChangeArrowheads="1"/>
          </p:cNvPicPr>
          <p:nvPr/>
        </p:nvPicPr>
        <p:blipFill>
          <a:blip r:embed="rId3" cstate="print"/>
          <a:srcRect/>
          <a:stretch>
            <a:fillRect/>
          </a:stretch>
        </p:blipFill>
        <p:spPr bwMode="auto">
          <a:xfrm>
            <a:off x="6553200" y="914400"/>
            <a:ext cx="2209800" cy="2153754"/>
          </a:xfrm>
          <a:prstGeom prst="rect">
            <a:avLst/>
          </a:prstGeom>
          <a:noFill/>
          <a:ln w="9525">
            <a:noFill/>
            <a:miter lim="800000"/>
            <a:headEnd/>
            <a:tailEnd/>
          </a:ln>
        </p:spPr>
      </p:pic>
    </p:spTree>
    <p:extLst>
      <p:ext uri="{BB962C8B-B14F-4D97-AF65-F5344CB8AC3E}">
        <p14:creationId xmlns:p14="http://schemas.microsoft.com/office/powerpoint/2010/main" val="2617479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4D827A8-5BEE-4873-9507-294FD20D96DA}" type="slidenum">
              <a:rPr lang="en-US" altLang="en-US" smtClean="0"/>
              <a:pPr>
                <a:defRPr/>
              </a:pPr>
              <a:t>20</a:t>
            </a:fld>
            <a:endParaRPr lang="en-US" altLang="en-US" dirty="0"/>
          </a:p>
        </p:txBody>
      </p:sp>
      <p:sp>
        <p:nvSpPr>
          <p:cNvPr id="5" name="Footer Placeholder 4"/>
          <p:cNvSpPr>
            <a:spLocks noGrp="1"/>
          </p:cNvSpPr>
          <p:nvPr>
            <p:ph type="ftr" sz="quarter" idx="12"/>
          </p:nvPr>
        </p:nvSpPr>
        <p:spPr/>
        <p:txBody>
          <a:bodyPr/>
          <a:lstStyle/>
          <a:p>
            <a:pPr>
              <a:defRPr/>
            </a:pPr>
            <a:endParaRPr lang="en-US" dirty="0"/>
          </a:p>
        </p:txBody>
      </p:sp>
      <p:sp>
        <p:nvSpPr>
          <p:cNvPr id="7" name="Content Placeholder 2"/>
          <p:cNvSpPr txBox="1">
            <a:spLocks/>
          </p:cNvSpPr>
          <p:nvPr/>
        </p:nvSpPr>
        <p:spPr>
          <a:xfrm>
            <a:off x="5119516" y="1881728"/>
            <a:ext cx="3653305" cy="3337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2"/>
                </a:solidFill>
                <a:latin typeface="Utopia Std" charset="0"/>
                <a:ea typeface="Utopia Std" charset="0"/>
                <a:cs typeface="Utopia Std" charset="0"/>
              </a:rPr>
              <a:t>Also referred to as custodial care or Long-Term Care</a:t>
            </a:r>
          </a:p>
          <a:p>
            <a:r>
              <a:rPr lang="en-US" sz="2000" dirty="0">
                <a:solidFill>
                  <a:schemeClr val="bg2"/>
                </a:solidFill>
                <a:latin typeface="Utopia Std" charset="0"/>
                <a:ea typeface="Utopia Std" charset="0"/>
                <a:cs typeface="Utopia Std" charset="0"/>
              </a:rPr>
              <a:t>Requiring assistance with the activities of daily living (ADLs) OR severe cognitive impairment</a:t>
            </a:r>
          </a:p>
          <a:p>
            <a:r>
              <a:rPr lang="en-US" sz="2000" dirty="0">
                <a:solidFill>
                  <a:schemeClr val="bg2"/>
                </a:solidFill>
                <a:latin typeface="Utopia Std" charset="0"/>
                <a:ea typeface="Utopia Std" charset="0"/>
                <a:cs typeface="Utopia Std" charset="0"/>
              </a:rPr>
              <a:t>Not just nursing home care</a:t>
            </a:r>
          </a:p>
          <a:p>
            <a:pPr lvl="1"/>
            <a:r>
              <a:rPr lang="en-US" sz="1600" dirty="0">
                <a:solidFill>
                  <a:schemeClr val="bg2"/>
                </a:solidFill>
                <a:latin typeface="Utopia Std" charset="0"/>
                <a:ea typeface="Utopia Std" charset="0"/>
                <a:cs typeface="Utopia Std" charset="0"/>
              </a:rPr>
              <a:t>Adult daycare</a:t>
            </a:r>
          </a:p>
          <a:p>
            <a:pPr lvl="1"/>
            <a:r>
              <a:rPr lang="en-US" sz="1600" dirty="0">
                <a:solidFill>
                  <a:schemeClr val="bg2"/>
                </a:solidFill>
                <a:latin typeface="Utopia Std" charset="0"/>
                <a:ea typeface="Utopia Std" charset="0"/>
                <a:cs typeface="Utopia Std" charset="0"/>
              </a:rPr>
              <a:t>Home health</a:t>
            </a:r>
          </a:p>
          <a:p>
            <a:pPr lvl="1"/>
            <a:r>
              <a:rPr lang="en-US" sz="1600" dirty="0">
                <a:solidFill>
                  <a:schemeClr val="bg2"/>
                </a:solidFill>
                <a:latin typeface="Utopia Std" charset="0"/>
                <a:ea typeface="Utopia Std" charset="0"/>
                <a:cs typeface="Utopia Std" charset="0"/>
              </a:rPr>
              <a:t>Hospice</a:t>
            </a:r>
          </a:p>
        </p:txBody>
      </p:sp>
      <p:sp>
        <p:nvSpPr>
          <p:cNvPr id="8" name="Title 1"/>
          <p:cNvSpPr txBox="1">
            <a:spLocks/>
          </p:cNvSpPr>
          <p:nvPr/>
        </p:nvSpPr>
        <p:spPr>
          <a:xfrm>
            <a:off x="5227455" y="713630"/>
            <a:ext cx="3437428" cy="1155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2"/>
                </a:solidFill>
                <a:latin typeface="Univers LT Std 55 Roman" charset="0"/>
                <a:ea typeface="Univers LT Std 55 Roman" charset="0"/>
                <a:cs typeface="Univers LT Std 55 Roman" charset="0"/>
              </a:rPr>
              <a:t>What is LTC?</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17276"/>
          <a:stretch/>
        </p:blipFill>
        <p:spPr>
          <a:xfrm>
            <a:off x="804169" y="1080583"/>
            <a:ext cx="4304372" cy="4292695"/>
          </a:xfrm>
          <a:prstGeom prst="rect">
            <a:avLst/>
          </a:prstGeom>
        </p:spPr>
      </p:pic>
      <p:sp>
        <p:nvSpPr>
          <p:cNvPr id="10" name="TextBox 9"/>
          <p:cNvSpPr txBox="1"/>
          <p:nvPr/>
        </p:nvSpPr>
        <p:spPr>
          <a:xfrm>
            <a:off x="7823200" y="6604000"/>
            <a:ext cx="1320800" cy="369332"/>
          </a:xfrm>
          <a:prstGeom prst="rect">
            <a:avLst/>
          </a:prstGeom>
          <a:noFill/>
        </p:spPr>
        <p:txBody>
          <a:bodyPr wrap="square" rtlCol="0">
            <a:spAutoFit/>
          </a:bodyPr>
          <a:lstStyle/>
          <a:p>
            <a:pPr algn="ctr"/>
            <a:r>
              <a:rPr lang="en-US" dirty="0">
                <a:solidFill>
                  <a:schemeClr val="bg1"/>
                </a:solidFill>
              </a:rPr>
              <a:t>PM-958</a:t>
            </a:r>
          </a:p>
        </p:txBody>
      </p:sp>
    </p:spTree>
    <p:extLst>
      <p:ext uri="{BB962C8B-B14F-4D97-AF65-F5344CB8AC3E}">
        <p14:creationId xmlns:p14="http://schemas.microsoft.com/office/powerpoint/2010/main" val="175559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4D827A8-5BEE-4873-9507-294FD20D96DA}" type="slidenum">
              <a:rPr lang="en-US" altLang="en-US" smtClean="0"/>
              <a:pPr>
                <a:defRPr/>
              </a:pPr>
              <a:t>21</a:t>
            </a:fld>
            <a:endParaRPr lang="en-US" altLang="en-US" dirty="0"/>
          </a:p>
        </p:txBody>
      </p:sp>
      <p:sp>
        <p:nvSpPr>
          <p:cNvPr id="5" name="Footer Placeholder 4"/>
          <p:cNvSpPr>
            <a:spLocks noGrp="1"/>
          </p:cNvSpPr>
          <p:nvPr>
            <p:ph type="ftr" sz="quarter" idx="12"/>
          </p:nvPr>
        </p:nvSpPr>
        <p:spPr/>
        <p:txBody>
          <a:bodyPr/>
          <a:lstStyle/>
          <a:p>
            <a:pPr>
              <a:defRPr/>
            </a:pPr>
            <a:endParaRPr lang="en-US" dirty="0"/>
          </a:p>
        </p:txBody>
      </p:sp>
      <p:sp>
        <p:nvSpPr>
          <p:cNvPr id="7" name="Content Placeholder 2"/>
          <p:cNvSpPr txBox="1">
            <a:spLocks/>
          </p:cNvSpPr>
          <p:nvPr/>
        </p:nvSpPr>
        <p:spPr>
          <a:xfrm>
            <a:off x="5119516" y="1881728"/>
            <a:ext cx="3653305" cy="365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2"/>
                </a:solidFill>
                <a:latin typeface="Utopia Std" charset="0"/>
                <a:ea typeface="Utopia Std" charset="0"/>
                <a:cs typeface="Utopia Std" charset="0"/>
              </a:rPr>
              <a:t>Eating</a:t>
            </a:r>
            <a:endParaRPr lang="en-US" sz="1600" dirty="0">
              <a:solidFill>
                <a:schemeClr val="bg2"/>
              </a:solidFill>
              <a:latin typeface="Utopia Std" charset="0"/>
              <a:ea typeface="Utopia Std" charset="0"/>
              <a:cs typeface="Utopia Std" charset="0"/>
            </a:endParaRPr>
          </a:p>
        </p:txBody>
      </p:sp>
      <p:sp>
        <p:nvSpPr>
          <p:cNvPr id="8" name="Title 1"/>
          <p:cNvSpPr txBox="1">
            <a:spLocks/>
          </p:cNvSpPr>
          <p:nvPr/>
        </p:nvSpPr>
        <p:spPr>
          <a:xfrm>
            <a:off x="5227455" y="713630"/>
            <a:ext cx="3437428" cy="1155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bg2"/>
                </a:solidFill>
                <a:latin typeface="Univers LT Std 55 Roman" charset="0"/>
                <a:ea typeface="Univers LT Std 55 Roman" charset="0"/>
                <a:cs typeface="Univers LT Std 55 Roman" charset="0"/>
              </a:rPr>
              <a:t>What are the ADL’s?</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17276"/>
          <a:stretch/>
        </p:blipFill>
        <p:spPr>
          <a:xfrm>
            <a:off x="804169" y="1080583"/>
            <a:ext cx="4304372" cy="4292695"/>
          </a:xfrm>
          <a:prstGeom prst="rect">
            <a:avLst/>
          </a:prstGeom>
        </p:spPr>
      </p:pic>
      <p:sp>
        <p:nvSpPr>
          <p:cNvPr id="10" name="TextBox 9"/>
          <p:cNvSpPr txBox="1"/>
          <p:nvPr/>
        </p:nvSpPr>
        <p:spPr>
          <a:xfrm>
            <a:off x="7823200" y="6604000"/>
            <a:ext cx="1320800" cy="369332"/>
          </a:xfrm>
          <a:prstGeom prst="rect">
            <a:avLst/>
          </a:prstGeom>
          <a:noFill/>
        </p:spPr>
        <p:txBody>
          <a:bodyPr wrap="square" rtlCol="0">
            <a:spAutoFit/>
          </a:bodyPr>
          <a:lstStyle/>
          <a:p>
            <a:pPr algn="ctr"/>
            <a:r>
              <a:rPr lang="en-US" dirty="0">
                <a:solidFill>
                  <a:schemeClr val="bg1"/>
                </a:solidFill>
              </a:rPr>
              <a:t>PM-958</a:t>
            </a:r>
          </a:p>
        </p:txBody>
      </p:sp>
      <p:sp>
        <p:nvSpPr>
          <p:cNvPr id="11" name="Content Placeholder 2">
            <a:extLst>
              <a:ext uri="{FF2B5EF4-FFF2-40B4-BE49-F238E27FC236}">
                <a16:creationId xmlns:a16="http://schemas.microsoft.com/office/drawing/2014/main" id="{5CC1790C-7659-4558-B9FC-BE72F3DAD05C}"/>
              </a:ext>
            </a:extLst>
          </p:cNvPr>
          <p:cNvSpPr txBox="1">
            <a:spLocks/>
          </p:cNvSpPr>
          <p:nvPr/>
        </p:nvSpPr>
        <p:spPr>
          <a:xfrm>
            <a:off x="5133020" y="2738145"/>
            <a:ext cx="3653305" cy="365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2"/>
                </a:solidFill>
                <a:latin typeface="Utopia Std" charset="0"/>
                <a:ea typeface="Utopia Std" charset="0"/>
                <a:cs typeface="Utopia Std" charset="0"/>
              </a:rPr>
              <a:t>Dressing</a:t>
            </a:r>
            <a:endParaRPr lang="en-US" sz="1600" dirty="0">
              <a:solidFill>
                <a:schemeClr val="bg2"/>
              </a:solidFill>
              <a:latin typeface="Utopia Std" charset="0"/>
              <a:ea typeface="Utopia Std" charset="0"/>
              <a:cs typeface="Utopia Std" charset="0"/>
            </a:endParaRPr>
          </a:p>
        </p:txBody>
      </p:sp>
      <p:sp>
        <p:nvSpPr>
          <p:cNvPr id="12" name="Content Placeholder 2">
            <a:extLst>
              <a:ext uri="{FF2B5EF4-FFF2-40B4-BE49-F238E27FC236}">
                <a16:creationId xmlns:a16="http://schemas.microsoft.com/office/drawing/2014/main" id="{0B3E0B08-6409-4BC0-9A4B-3737CAB71289}"/>
              </a:ext>
            </a:extLst>
          </p:cNvPr>
          <p:cNvSpPr txBox="1">
            <a:spLocks/>
          </p:cNvSpPr>
          <p:nvPr/>
        </p:nvSpPr>
        <p:spPr>
          <a:xfrm>
            <a:off x="5133020" y="2311940"/>
            <a:ext cx="3653305" cy="365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2"/>
                </a:solidFill>
                <a:latin typeface="Utopia Std" charset="0"/>
                <a:ea typeface="Utopia Std" charset="0"/>
                <a:cs typeface="Utopia Std" charset="0"/>
              </a:rPr>
              <a:t>Bathing</a:t>
            </a:r>
            <a:endParaRPr lang="en-US" sz="1600" dirty="0">
              <a:solidFill>
                <a:schemeClr val="bg2"/>
              </a:solidFill>
              <a:latin typeface="Utopia Std" charset="0"/>
              <a:ea typeface="Utopia Std" charset="0"/>
              <a:cs typeface="Utopia Std" charset="0"/>
            </a:endParaRPr>
          </a:p>
        </p:txBody>
      </p:sp>
      <p:sp>
        <p:nvSpPr>
          <p:cNvPr id="13" name="Content Placeholder 2">
            <a:extLst>
              <a:ext uri="{FF2B5EF4-FFF2-40B4-BE49-F238E27FC236}">
                <a16:creationId xmlns:a16="http://schemas.microsoft.com/office/drawing/2014/main" id="{2D3020A8-D8C4-4884-97CF-FE298A5F2799}"/>
              </a:ext>
            </a:extLst>
          </p:cNvPr>
          <p:cNvSpPr txBox="1">
            <a:spLocks/>
          </p:cNvSpPr>
          <p:nvPr/>
        </p:nvSpPr>
        <p:spPr>
          <a:xfrm>
            <a:off x="5119515" y="3125516"/>
            <a:ext cx="3653305" cy="365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2"/>
                </a:solidFill>
                <a:latin typeface="Utopia Std" charset="0"/>
                <a:ea typeface="Utopia Std" charset="0"/>
                <a:cs typeface="Utopia Std" charset="0"/>
              </a:rPr>
              <a:t>Transferring</a:t>
            </a:r>
            <a:endParaRPr lang="en-US" sz="1600" dirty="0">
              <a:solidFill>
                <a:schemeClr val="bg2"/>
              </a:solidFill>
              <a:latin typeface="Utopia Std" charset="0"/>
              <a:ea typeface="Utopia Std" charset="0"/>
              <a:cs typeface="Utopia Std" charset="0"/>
            </a:endParaRPr>
          </a:p>
        </p:txBody>
      </p:sp>
      <p:sp>
        <p:nvSpPr>
          <p:cNvPr id="14" name="Content Placeholder 2">
            <a:extLst>
              <a:ext uri="{FF2B5EF4-FFF2-40B4-BE49-F238E27FC236}">
                <a16:creationId xmlns:a16="http://schemas.microsoft.com/office/drawing/2014/main" id="{8E160DBD-38A3-4BBD-BDE4-40A928E43AAB}"/>
              </a:ext>
            </a:extLst>
          </p:cNvPr>
          <p:cNvSpPr txBox="1">
            <a:spLocks/>
          </p:cNvSpPr>
          <p:nvPr/>
        </p:nvSpPr>
        <p:spPr>
          <a:xfrm>
            <a:off x="5111799" y="3577506"/>
            <a:ext cx="3653305" cy="365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2"/>
                </a:solidFill>
                <a:latin typeface="Utopia Std" charset="0"/>
                <a:ea typeface="Utopia Std" charset="0"/>
                <a:cs typeface="Utopia Std" charset="0"/>
              </a:rPr>
              <a:t>Toileting</a:t>
            </a:r>
            <a:endParaRPr lang="en-US" sz="1600" dirty="0">
              <a:solidFill>
                <a:schemeClr val="bg2"/>
              </a:solidFill>
              <a:latin typeface="Utopia Std" charset="0"/>
              <a:ea typeface="Utopia Std" charset="0"/>
              <a:cs typeface="Utopia Std" charset="0"/>
            </a:endParaRPr>
          </a:p>
        </p:txBody>
      </p:sp>
      <p:sp>
        <p:nvSpPr>
          <p:cNvPr id="15" name="Content Placeholder 2">
            <a:extLst>
              <a:ext uri="{FF2B5EF4-FFF2-40B4-BE49-F238E27FC236}">
                <a16:creationId xmlns:a16="http://schemas.microsoft.com/office/drawing/2014/main" id="{499784FA-42C2-4C38-BE95-F820E0D9CE9C}"/>
              </a:ext>
            </a:extLst>
          </p:cNvPr>
          <p:cNvSpPr txBox="1">
            <a:spLocks/>
          </p:cNvSpPr>
          <p:nvPr/>
        </p:nvSpPr>
        <p:spPr>
          <a:xfrm>
            <a:off x="5133020" y="4041862"/>
            <a:ext cx="3653305" cy="365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2"/>
                </a:solidFill>
                <a:latin typeface="Utopia Std" charset="0"/>
                <a:ea typeface="Utopia Std" charset="0"/>
                <a:cs typeface="Utopia Std" charset="0"/>
              </a:rPr>
              <a:t>Continence</a:t>
            </a:r>
            <a:endParaRPr lang="en-US" sz="1600" dirty="0">
              <a:solidFill>
                <a:schemeClr val="bg2"/>
              </a:solidFill>
              <a:latin typeface="Utopia Std" charset="0"/>
              <a:ea typeface="Utopia Std" charset="0"/>
              <a:cs typeface="Utopia Std" charset="0"/>
            </a:endParaRPr>
          </a:p>
        </p:txBody>
      </p:sp>
      <p:sp>
        <p:nvSpPr>
          <p:cNvPr id="16" name="Content Placeholder 2">
            <a:extLst>
              <a:ext uri="{FF2B5EF4-FFF2-40B4-BE49-F238E27FC236}">
                <a16:creationId xmlns:a16="http://schemas.microsoft.com/office/drawing/2014/main" id="{B3DC3B4C-8603-419D-90DB-C398299DB19C}"/>
              </a:ext>
            </a:extLst>
          </p:cNvPr>
          <p:cNvSpPr txBox="1">
            <a:spLocks/>
          </p:cNvSpPr>
          <p:nvPr/>
        </p:nvSpPr>
        <p:spPr>
          <a:xfrm>
            <a:off x="5490695" y="4821294"/>
            <a:ext cx="3653305"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2"/>
                </a:solidFill>
                <a:latin typeface="Utopia Std" charset="0"/>
                <a:ea typeface="Utopia Std" charset="0"/>
                <a:cs typeface="Utopia Std" charset="0"/>
              </a:rPr>
              <a:t>Cognitive Impairment</a:t>
            </a:r>
          </a:p>
        </p:txBody>
      </p:sp>
    </p:spTree>
    <p:extLst>
      <p:ext uri="{BB962C8B-B14F-4D97-AF65-F5344CB8AC3E}">
        <p14:creationId xmlns:p14="http://schemas.microsoft.com/office/powerpoint/2010/main" val="77246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65"/>
          <p:cNvSpPr/>
          <p:nvPr/>
        </p:nvSpPr>
        <p:spPr>
          <a:xfrm>
            <a:off x="304801" y="533401"/>
            <a:ext cx="4800599" cy="44627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300" u="sng">
                <a:latin typeface="Georgia"/>
                <a:ea typeface="Georgia"/>
                <a:cs typeface="Georgia"/>
                <a:sym typeface="Georgia"/>
              </a:defRPr>
            </a:lvl1pPr>
          </a:lstStyle>
          <a:p>
            <a:pPr>
              <a:defRPr sz="1800" u="none">
                <a:latin typeface="Arial"/>
                <a:ea typeface="Arial"/>
                <a:cs typeface="Arial"/>
                <a:sym typeface="Arial"/>
              </a:defRPr>
            </a:pPr>
            <a:r>
              <a:rPr sz="2300" u="sng">
                <a:solidFill>
                  <a:schemeClr val="bg2"/>
                </a:solidFill>
                <a:latin typeface="Georgia"/>
                <a:ea typeface="Georgia"/>
                <a:cs typeface="Georgia"/>
                <a:sym typeface="Georgia"/>
              </a:rPr>
              <a:t>Average Cost of Care</a:t>
            </a:r>
          </a:p>
        </p:txBody>
      </p:sp>
      <p:sp>
        <p:nvSpPr>
          <p:cNvPr id="13" name="Shape 170"/>
          <p:cNvSpPr/>
          <p:nvPr/>
        </p:nvSpPr>
        <p:spPr>
          <a:xfrm>
            <a:off x="335281" y="3084171"/>
            <a:ext cx="8153400" cy="163121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sz="2000" u="sng" dirty="0">
                <a:solidFill>
                  <a:schemeClr val="bg2"/>
                </a:solidFill>
                <a:latin typeface="Georgia"/>
                <a:ea typeface="Georgia"/>
                <a:cs typeface="Georgia"/>
                <a:sym typeface="Georgia"/>
              </a:rPr>
              <a:t>Trends that could impact costs of Long-term Care</a:t>
            </a:r>
            <a:r>
              <a:rPr sz="2000" dirty="0">
                <a:solidFill>
                  <a:schemeClr val="bg2"/>
                </a:solidFill>
                <a:latin typeface="Georgia"/>
                <a:ea typeface="Georgia"/>
                <a:cs typeface="Georgia"/>
                <a:sym typeface="Georgia"/>
              </a:rPr>
              <a:t>:</a:t>
            </a:r>
          </a:p>
          <a:p>
            <a:pPr marL="507831" indent="-507831">
              <a:buSzPct val="100000"/>
              <a:buFont typeface="Georgia"/>
              <a:buAutoNum type="arabicPeriod"/>
            </a:pPr>
            <a:r>
              <a:rPr sz="2000" dirty="0">
                <a:solidFill>
                  <a:schemeClr val="bg2"/>
                </a:solidFill>
                <a:latin typeface="Georgia"/>
                <a:ea typeface="Georgia"/>
                <a:cs typeface="Georgia"/>
                <a:sym typeface="Georgia"/>
              </a:rPr>
              <a:t>Baby Boomers – number of people needing care at same time</a:t>
            </a:r>
          </a:p>
          <a:p>
            <a:pPr marL="507831" indent="-507831">
              <a:buSzPct val="100000"/>
              <a:buFont typeface="Georgia"/>
              <a:buAutoNum type="arabicPeriod"/>
            </a:pPr>
            <a:r>
              <a:rPr sz="2000" dirty="0">
                <a:solidFill>
                  <a:schemeClr val="bg2"/>
                </a:solidFill>
                <a:latin typeface="Georgia"/>
                <a:ea typeface="Georgia"/>
                <a:cs typeface="Georgia"/>
                <a:sym typeface="Georgia"/>
              </a:rPr>
              <a:t>Medical Technology – Life expectancy increasing - costs more</a:t>
            </a:r>
          </a:p>
          <a:p>
            <a:pPr marL="507831" indent="-507831">
              <a:buSzPct val="100000"/>
              <a:buFont typeface="Georgia"/>
              <a:buAutoNum type="arabicPeriod"/>
            </a:pPr>
            <a:r>
              <a:rPr sz="2000" dirty="0">
                <a:solidFill>
                  <a:schemeClr val="bg2"/>
                </a:solidFill>
                <a:latin typeface="Georgia"/>
                <a:ea typeface="Georgia"/>
                <a:cs typeface="Georgia"/>
                <a:sym typeface="Georgia"/>
              </a:rPr>
              <a:t>Family Dynamics – Who is providing care now?</a:t>
            </a:r>
          </a:p>
          <a:p>
            <a:pPr marL="507831" indent="-507831">
              <a:buSzPct val="100000"/>
              <a:buFont typeface="Georgia"/>
              <a:buAutoNum type="arabicPeriod"/>
            </a:pPr>
            <a:r>
              <a:rPr sz="2000" dirty="0">
                <a:solidFill>
                  <a:schemeClr val="bg2"/>
                </a:solidFill>
                <a:latin typeface="Georgia"/>
                <a:ea typeface="Georgia"/>
                <a:cs typeface="Georgia"/>
                <a:sym typeface="Georgia"/>
              </a:rPr>
              <a:t>Government – What programs will be available?  Who will qualify?</a:t>
            </a:r>
          </a:p>
        </p:txBody>
      </p:sp>
      <p:sp>
        <p:nvSpPr>
          <p:cNvPr id="15" name="Shape 166">
            <a:extLst>
              <a:ext uri="{FF2B5EF4-FFF2-40B4-BE49-F238E27FC236}">
                <a16:creationId xmlns:a16="http://schemas.microsoft.com/office/drawing/2014/main" id="{EB583C45-E77A-4594-A01D-12A8AEF49457}"/>
              </a:ext>
            </a:extLst>
          </p:cNvPr>
          <p:cNvSpPr/>
          <p:nvPr/>
        </p:nvSpPr>
        <p:spPr>
          <a:xfrm>
            <a:off x="304801" y="1143000"/>
            <a:ext cx="6781801"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latin typeface="Georgia"/>
                <a:ea typeface="Georgia"/>
                <a:cs typeface="Georgia"/>
                <a:sym typeface="Georgia"/>
              </a:defRPr>
            </a:lvl1pPr>
          </a:lstStyle>
          <a:p>
            <a:pPr>
              <a:defRPr sz="1800">
                <a:latin typeface="Arial"/>
                <a:ea typeface="Arial"/>
                <a:cs typeface="Arial"/>
                <a:sym typeface="Arial"/>
              </a:defRPr>
            </a:pPr>
            <a:r>
              <a:rPr dirty="0">
                <a:solidFill>
                  <a:schemeClr val="bg2"/>
                </a:solidFill>
              </a:rPr>
              <a:t>$</a:t>
            </a:r>
            <a:r>
              <a:rPr lang="en-US" sz="2800" dirty="0">
                <a:solidFill>
                  <a:schemeClr val="bg2"/>
                </a:solidFill>
              </a:rPr>
              <a:t>114,000</a:t>
            </a:r>
            <a:r>
              <a:rPr dirty="0">
                <a:solidFill>
                  <a:schemeClr val="bg2"/>
                </a:solidFill>
              </a:rPr>
              <a:t> per year for private room in 20</a:t>
            </a:r>
            <a:r>
              <a:rPr lang="en-US" dirty="0">
                <a:solidFill>
                  <a:schemeClr val="bg2"/>
                </a:solidFill>
              </a:rPr>
              <a:t>21</a:t>
            </a:r>
            <a:endParaRPr dirty="0">
              <a:solidFill>
                <a:schemeClr val="bg2"/>
              </a:solidFill>
            </a:endParaRPr>
          </a:p>
        </p:txBody>
      </p:sp>
      <p:sp>
        <p:nvSpPr>
          <p:cNvPr id="16" name="Shape 167">
            <a:extLst>
              <a:ext uri="{FF2B5EF4-FFF2-40B4-BE49-F238E27FC236}">
                <a16:creationId xmlns:a16="http://schemas.microsoft.com/office/drawing/2014/main" id="{86754205-6F5D-4580-B82C-FB6B35DCA921}"/>
              </a:ext>
            </a:extLst>
          </p:cNvPr>
          <p:cNvSpPr/>
          <p:nvPr/>
        </p:nvSpPr>
        <p:spPr>
          <a:xfrm>
            <a:off x="2799382" y="1647767"/>
            <a:ext cx="381000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latin typeface="Georgia"/>
                <a:ea typeface="Georgia"/>
                <a:cs typeface="Georgia"/>
                <a:sym typeface="Georgia"/>
              </a:defRPr>
            </a:lvl1pPr>
          </a:lstStyle>
          <a:p>
            <a:pPr>
              <a:defRPr sz="1800">
                <a:latin typeface="Arial"/>
                <a:ea typeface="Arial"/>
                <a:cs typeface="Arial"/>
                <a:sym typeface="Arial"/>
              </a:defRPr>
            </a:pPr>
            <a:r>
              <a:rPr dirty="0">
                <a:solidFill>
                  <a:schemeClr val="bg2"/>
                </a:solidFill>
              </a:rPr>
              <a:t>- If medical inflation is @ 3.5%</a:t>
            </a:r>
          </a:p>
        </p:txBody>
      </p:sp>
      <p:sp>
        <p:nvSpPr>
          <p:cNvPr id="17" name="Shape 168">
            <a:extLst>
              <a:ext uri="{FF2B5EF4-FFF2-40B4-BE49-F238E27FC236}">
                <a16:creationId xmlns:a16="http://schemas.microsoft.com/office/drawing/2014/main" id="{A96D55C5-6A09-42FE-85C3-8A98923EB825}"/>
              </a:ext>
            </a:extLst>
          </p:cNvPr>
          <p:cNvSpPr/>
          <p:nvPr/>
        </p:nvSpPr>
        <p:spPr>
          <a:xfrm>
            <a:off x="380998" y="1962118"/>
            <a:ext cx="5334000"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latin typeface="Georgia"/>
                <a:ea typeface="Georgia"/>
                <a:cs typeface="Georgia"/>
                <a:sym typeface="Georgia"/>
              </a:defRPr>
            </a:lvl1pPr>
          </a:lstStyle>
          <a:p>
            <a:pPr>
              <a:defRPr sz="1800">
                <a:latin typeface="Arial"/>
                <a:ea typeface="Arial"/>
                <a:cs typeface="Arial"/>
                <a:sym typeface="Arial"/>
              </a:defRPr>
            </a:pPr>
            <a:r>
              <a:rPr dirty="0">
                <a:solidFill>
                  <a:schemeClr val="bg2"/>
                </a:solidFill>
              </a:rPr>
              <a:t>In 10 </a:t>
            </a:r>
            <a:r>
              <a:rPr dirty="0" err="1">
                <a:solidFill>
                  <a:schemeClr val="bg2"/>
                </a:solidFill>
              </a:rPr>
              <a:t>yrs</a:t>
            </a:r>
            <a:r>
              <a:rPr dirty="0">
                <a:solidFill>
                  <a:schemeClr val="bg2"/>
                </a:solidFill>
              </a:rPr>
              <a:t> with inflation = $</a:t>
            </a:r>
            <a:r>
              <a:rPr sz="2800" dirty="0">
                <a:solidFill>
                  <a:schemeClr val="bg2"/>
                </a:solidFill>
              </a:rPr>
              <a:t>1</a:t>
            </a:r>
            <a:r>
              <a:rPr lang="en-US" sz="2800" dirty="0">
                <a:solidFill>
                  <a:schemeClr val="bg2"/>
                </a:solidFill>
              </a:rPr>
              <a:t>68,000</a:t>
            </a:r>
            <a:r>
              <a:rPr sz="2800" dirty="0">
                <a:solidFill>
                  <a:schemeClr val="bg2"/>
                </a:solidFill>
              </a:rPr>
              <a:t> </a:t>
            </a:r>
            <a:r>
              <a:rPr dirty="0">
                <a:solidFill>
                  <a:schemeClr val="bg2"/>
                </a:solidFill>
              </a:rPr>
              <a:t>per year</a:t>
            </a:r>
          </a:p>
        </p:txBody>
      </p:sp>
      <p:sp>
        <p:nvSpPr>
          <p:cNvPr id="18" name="Shape 169">
            <a:extLst>
              <a:ext uri="{FF2B5EF4-FFF2-40B4-BE49-F238E27FC236}">
                <a16:creationId xmlns:a16="http://schemas.microsoft.com/office/drawing/2014/main" id="{40170A8D-6E95-498D-BB00-C3184BA4BE45}"/>
              </a:ext>
            </a:extLst>
          </p:cNvPr>
          <p:cNvSpPr/>
          <p:nvPr/>
        </p:nvSpPr>
        <p:spPr>
          <a:xfrm>
            <a:off x="381000" y="2266918"/>
            <a:ext cx="5867401"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latin typeface="Georgia"/>
                <a:ea typeface="Georgia"/>
                <a:cs typeface="Georgia"/>
                <a:sym typeface="Georgia"/>
              </a:defRPr>
            </a:lvl1pPr>
          </a:lstStyle>
          <a:p>
            <a:pPr>
              <a:defRPr sz="1800">
                <a:latin typeface="Arial"/>
                <a:ea typeface="Arial"/>
                <a:cs typeface="Arial"/>
                <a:sym typeface="Arial"/>
              </a:defRPr>
            </a:pPr>
            <a:r>
              <a:rPr dirty="0">
                <a:solidFill>
                  <a:schemeClr val="bg2"/>
                </a:solidFill>
              </a:rPr>
              <a:t>In 20 </a:t>
            </a:r>
            <a:r>
              <a:rPr dirty="0" err="1">
                <a:solidFill>
                  <a:schemeClr val="bg2"/>
                </a:solidFill>
              </a:rPr>
              <a:t>yrs</a:t>
            </a:r>
            <a:r>
              <a:rPr dirty="0">
                <a:solidFill>
                  <a:schemeClr val="bg2"/>
                </a:solidFill>
              </a:rPr>
              <a:t> with inflation = $</a:t>
            </a:r>
            <a:r>
              <a:rPr lang="en-US" sz="2800" dirty="0">
                <a:solidFill>
                  <a:schemeClr val="bg2"/>
                </a:solidFill>
              </a:rPr>
              <a:t>249,000</a:t>
            </a:r>
            <a:r>
              <a:rPr lang="en-US" dirty="0">
                <a:solidFill>
                  <a:schemeClr val="bg2"/>
                </a:solidFill>
              </a:rPr>
              <a:t> </a:t>
            </a:r>
            <a:r>
              <a:rPr dirty="0">
                <a:solidFill>
                  <a:schemeClr val="bg2"/>
                </a:solidFill>
              </a:rPr>
              <a:t>per year</a:t>
            </a:r>
          </a:p>
        </p:txBody>
      </p:sp>
    </p:spTree>
    <p:extLst>
      <p:ext uri="{BB962C8B-B14F-4D97-AF65-F5344CB8AC3E}">
        <p14:creationId xmlns:p14="http://schemas.microsoft.com/office/powerpoint/2010/main" val="276546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advAuto="0"/>
      <p:bldP spid="17" grpId="0" animBg="1" advAuto="0"/>
      <p:bldP spid="18"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4D827A8-5BEE-4873-9507-294FD20D96DA}" type="slidenum">
              <a:rPr lang="en-US" altLang="en-US" smtClean="0"/>
              <a:pPr>
                <a:defRPr/>
              </a:pPr>
              <a:t>23</a:t>
            </a:fld>
            <a:endParaRPr lang="en-US" altLang="en-US" dirty="0"/>
          </a:p>
        </p:txBody>
      </p:sp>
      <p:sp>
        <p:nvSpPr>
          <p:cNvPr id="5" name="Footer Placeholder 4"/>
          <p:cNvSpPr>
            <a:spLocks noGrp="1"/>
          </p:cNvSpPr>
          <p:nvPr>
            <p:ph type="ftr" sz="quarter" idx="12"/>
          </p:nvPr>
        </p:nvSpPr>
        <p:spPr/>
        <p:txBody>
          <a:bodyPr/>
          <a:lstStyle/>
          <a:p>
            <a:pPr>
              <a:defRPr/>
            </a:pPr>
            <a:endParaRPr lang="en-US" dirty="0"/>
          </a:p>
        </p:txBody>
      </p:sp>
      <p:sp>
        <p:nvSpPr>
          <p:cNvPr id="6" name="Shape 175"/>
          <p:cNvSpPr/>
          <p:nvPr/>
        </p:nvSpPr>
        <p:spPr>
          <a:xfrm>
            <a:off x="228600" y="2438402"/>
            <a:ext cx="8229601" cy="30315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sz="2000" dirty="0">
                <a:solidFill>
                  <a:schemeClr val="bg2"/>
                </a:solidFill>
              </a:rPr>
              <a:t>According to The National Long-Term Care Clearinghouse:</a:t>
            </a:r>
          </a:p>
          <a:p>
            <a:endParaRPr sz="2000" dirty="0">
              <a:solidFill>
                <a:schemeClr val="bg2"/>
              </a:solidFill>
            </a:endParaRPr>
          </a:p>
          <a:p>
            <a:pPr lvl="1"/>
            <a:r>
              <a:rPr sz="2000" dirty="0">
                <a:solidFill>
                  <a:schemeClr val="bg2"/>
                </a:solidFill>
              </a:rPr>
              <a:t>About 70% of individuals over age 65 will require at least some type of long-term care service during their lifetime</a:t>
            </a:r>
          </a:p>
          <a:p>
            <a:pPr lvl="1"/>
            <a:endParaRPr sz="2000" dirty="0">
              <a:solidFill>
                <a:schemeClr val="bg2"/>
              </a:solidFill>
            </a:endParaRPr>
          </a:p>
          <a:p>
            <a:pPr lvl="1"/>
            <a:r>
              <a:rPr sz="2000" dirty="0">
                <a:solidFill>
                  <a:schemeClr val="bg2"/>
                </a:solidFill>
              </a:rPr>
              <a:t>Over 40% will need care in a nursing home for some period of time</a:t>
            </a:r>
          </a:p>
          <a:p>
            <a:pPr lvl="1"/>
            <a:r>
              <a:rPr sz="2000" dirty="0">
                <a:solidFill>
                  <a:schemeClr val="bg2"/>
                </a:solidFill>
              </a:rPr>
              <a:t>Women need care for longer (on avg. 3.7 years) than do men (on avg. 2.2 years)</a:t>
            </a:r>
          </a:p>
          <a:p>
            <a:pPr lvl="1"/>
            <a:endParaRPr sz="2000" dirty="0">
              <a:solidFill>
                <a:schemeClr val="bg2"/>
              </a:solidFill>
            </a:endParaRPr>
          </a:p>
          <a:p>
            <a:pPr lvl="2"/>
            <a:r>
              <a:rPr sz="1100" dirty="0">
                <a:solidFill>
                  <a:schemeClr val="bg2"/>
                </a:solidFill>
              </a:rPr>
              <a:t>				</a:t>
            </a:r>
          </a:p>
        </p:txBody>
      </p:sp>
      <p:sp>
        <p:nvSpPr>
          <p:cNvPr id="8" name="Shape 176">
            <a:extLst>
              <a:ext uri="{FF2B5EF4-FFF2-40B4-BE49-F238E27FC236}">
                <a16:creationId xmlns:a16="http://schemas.microsoft.com/office/drawing/2014/main" id="{E2D6DCFC-D3BF-46FA-A32E-DE01AB276F46}"/>
              </a:ext>
            </a:extLst>
          </p:cNvPr>
          <p:cNvSpPr/>
          <p:nvPr/>
        </p:nvSpPr>
        <p:spPr>
          <a:xfrm>
            <a:off x="342899" y="549626"/>
            <a:ext cx="8458201" cy="172354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sz="2200" u="sng" dirty="0">
                <a:solidFill>
                  <a:schemeClr val="bg2"/>
                </a:solidFill>
                <a:latin typeface="Georgia"/>
                <a:ea typeface="Georgia"/>
                <a:cs typeface="Georgia"/>
                <a:sym typeface="Georgia"/>
              </a:rPr>
              <a:t>Estimated cost in 20 </a:t>
            </a:r>
            <a:r>
              <a:rPr sz="2200" u="sng" dirty="0" err="1">
                <a:solidFill>
                  <a:schemeClr val="bg2"/>
                </a:solidFill>
                <a:latin typeface="Georgia"/>
                <a:ea typeface="Georgia"/>
                <a:cs typeface="Georgia"/>
                <a:sym typeface="Georgia"/>
              </a:rPr>
              <a:t>yrs</a:t>
            </a:r>
            <a:r>
              <a:rPr sz="2200" u="sng" dirty="0">
                <a:solidFill>
                  <a:schemeClr val="bg2"/>
                </a:solidFill>
                <a:latin typeface="Georgia"/>
                <a:ea typeface="Georgia"/>
                <a:cs typeface="Georgia"/>
                <a:sym typeface="Georgia"/>
              </a:rPr>
              <a:t> based on averages</a:t>
            </a:r>
            <a:r>
              <a:rPr sz="2200" dirty="0">
                <a:solidFill>
                  <a:schemeClr val="bg2"/>
                </a:solidFill>
                <a:latin typeface="Georgia"/>
                <a:ea typeface="Georgia"/>
                <a:cs typeface="Georgia"/>
                <a:sym typeface="Georgia"/>
              </a:rPr>
              <a:t>:</a:t>
            </a:r>
          </a:p>
          <a:p>
            <a:r>
              <a:rPr sz="2200" dirty="0">
                <a:solidFill>
                  <a:schemeClr val="bg2"/>
                </a:solidFill>
                <a:latin typeface="Georgia"/>
                <a:ea typeface="Georgia"/>
                <a:cs typeface="Georgia"/>
                <a:sym typeface="Georgia"/>
              </a:rPr>
              <a:t>-- $ </a:t>
            </a:r>
            <a:r>
              <a:rPr lang="en-US" sz="2400" dirty="0">
                <a:solidFill>
                  <a:schemeClr val="bg2"/>
                </a:solidFill>
                <a:latin typeface="Georgia"/>
                <a:ea typeface="Georgia"/>
                <a:cs typeface="Georgia"/>
                <a:sym typeface="Georgia"/>
              </a:rPr>
              <a:t>249,000 </a:t>
            </a:r>
            <a:r>
              <a:rPr sz="2200" dirty="0">
                <a:solidFill>
                  <a:schemeClr val="bg2"/>
                </a:solidFill>
                <a:latin typeface="Georgia"/>
                <a:ea typeface="Georgia"/>
                <a:cs typeface="Georgia"/>
                <a:sym typeface="Georgia"/>
              </a:rPr>
              <a:t>per year  @  2.2 </a:t>
            </a:r>
            <a:r>
              <a:rPr sz="2200" dirty="0" err="1">
                <a:solidFill>
                  <a:schemeClr val="bg2"/>
                </a:solidFill>
                <a:latin typeface="Georgia"/>
                <a:ea typeface="Georgia"/>
                <a:cs typeface="Georgia"/>
                <a:sym typeface="Georgia"/>
              </a:rPr>
              <a:t>yrs</a:t>
            </a:r>
            <a:r>
              <a:rPr sz="2200" dirty="0">
                <a:solidFill>
                  <a:schemeClr val="bg2"/>
                </a:solidFill>
                <a:latin typeface="Georgia"/>
                <a:ea typeface="Georgia"/>
                <a:cs typeface="Georgia"/>
                <a:sym typeface="Georgia"/>
              </a:rPr>
              <a:t> for men = </a:t>
            </a:r>
            <a:r>
              <a:rPr sz="2800" dirty="0">
                <a:solidFill>
                  <a:schemeClr val="bg2"/>
                </a:solidFill>
                <a:latin typeface="Georgia"/>
                <a:ea typeface="Georgia"/>
                <a:cs typeface="Georgia"/>
                <a:sym typeface="Georgia"/>
              </a:rPr>
              <a:t>$</a:t>
            </a:r>
            <a:r>
              <a:rPr lang="en-US" sz="2800" dirty="0">
                <a:solidFill>
                  <a:schemeClr val="bg2"/>
                </a:solidFill>
                <a:latin typeface="Georgia"/>
                <a:ea typeface="Georgia"/>
                <a:cs typeface="Georgia"/>
                <a:sym typeface="Georgia"/>
              </a:rPr>
              <a:t>547,800</a:t>
            </a:r>
            <a:endParaRPr sz="2800" dirty="0">
              <a:solidFill>
                <a:schemeClr val="bg2"/>
              </a:solidFill>
              <a:latin typeface="Georgia"/>
              <a:ea typeface="Georgia"/>
              <a:cs typeface="Georgia"/>
              <a:sym typeface="Georgia"/>
            </a:endParaRPr>
          </a:p>
          <a:p>
            <a:r>
              <a:rPr sz="2200" dirty="0">
                <a:solidFill>
                  <a:schemeClr val="bg2"/>
                </a:solidFill>
                <a:latin typeface="Georgia"/>
                <a:ea typeface="Georgia"/>
                <a:cs typeface="Georgia"/>
                <a:sym typeface="Georgia"/>
              </a:rPr>
              <a:t>-- $ </a:t>
            </a:r>
            <a:r>
              <a:rPr lang="en-US" sz="2400" dirty="0">
                <a:solidFill>
                  <a:schemeClr val="bg2"/>
                </a:solidFill>
                <a:latin typeface="Georgia"/>
                <a:ea typeface="Georgia"/>
                <a:cs typeface="Georgia"/>
                <a:sym typeface="Georgia"/>
              </a:rPr>
              <a:t>249,000</a:t>
            </a:r>
            <a:r>
              <a:rPr sz="2200" dirty="0">
                <a:solidFill>
                  <a:schemeClr val="bg2"/>
                </a:solidFill>
                <a:latin typeface="Georgia"/>
                <a:ea typeface="Georgia"/>
                <a:cs typeface="Georgia"/>
                <a:sym typeface="Georgia"/>
              </a:rPr>
              <a:t> per year  @  3.7 </a:t>
            </a:r>
            <a:r>
              <a:rPr sz="2200" dirty="0" err="1">
                <a:solidFill>
                  <a:schemeClr val="bg2"/>
                </a:solidFill>
                <a:latin typeface="Georgia"/>
                <a:ea typeface="Georgia"/>
                <a:cs typeface="Georgia"/>
                <a:sym typeface="Georgia"/>
              </a:rPr>
              <a:t>yrs</a:t>
            </a:r>
            <a:r>
              <a:rPr sz="2200" dirty="0">
                <a:solidFill>
                  <a:schemeClr val="bg2"/>
                </a:solidFill>
                <a:latin typeface="Georgia"/>
                <a:ea typeface="Georgia"/>
                <a:cs typeface="Georgia"/>
                <a:sym typeface="Georgia"/>
              </a:rPr>
              <a:t> for women = </a:t>
            </a:r>
            <a:r>
              <a:rPr sz="2800" dirty="0">
                <a:solidFill>
                  <a:schemeClr val="bg2"/>
                </a:solidFill>
                <a:latin typeface="Georgia"/>
                <a:ea typeface="Georgia"/>
                <a:cs typeface="Georgia"/>
                <a:sym typeface="Georgia"/>
              </a:rPr>
              <a:t>$</a:t>
            </a:r>
            <a:r>
              <a:rPr lang="en-US" sz="2800" dirty="0">
                <a:solidFill>
                  <a:schemeClr val="bg2"/>
                </a:solidFill>
                <a:latin typeface="Georgia"/>
                <a:ea typeface="Georgia"/>
                <a:cs typeface="Georgia"/>
                <a:sym typeface="Georgia"/>
              </a:rPr>
              <a:t>921,000</a:t>
            </a:r>
            <a:endParaRPr sz="2800" dirty="0">
              <a:solidFill>
                <a:schemeClr val="bg2"/>
              </a:solidFill>
              <a:latin typeface="Georgia"/>
              <a:ea typeface="Georgia"/>
              <a:cs typeface="Georgia"/>
              <a:sym typeface="Georgia"/>
            </a:endParaRPr>
          </a:p>
          <a:p>
            <a:r>
              <a:rPr sz="2200" dirty="0">
                <a:solidFill>
                  <a:schemeClr val="bg2"/>
                </a:solidFill>
                <a:latin typeface="Georgia"/>
                <a:ea typeface="Georgia"/>
                <a:cs typeface="Georgia"/>
                <a:sym typeface="Georgia"/>
              </a:rPr>
              <a:t>-- $</a:t>
            </a:r>
            <a:r>
              <a:rPr lang="en-US" sz="2400" dirty="0">
                <a:solidFill>
                  <a:schemeClr val="bg2"/>
                </a:solidFill>
                <a:latin typeface="Georgia"/>
                <a:ea typeface="Georgia"/>
                <a:cs typeface="Georgia"/>
                <a:sym typeface="Georgia"/>
              </a:rPr>
              <a:t> 249,000 </a:t>
            </a:r>
            <a:r>
              <a:rPr sz="2200" dirty="0">
                <a:solidFill>
                  <a:schemeClr val="bg2"/>
                </a:solidFill>
                <a:latin typeface="Georgia"/>
                <a:ea typeface="Georgia"/>
                <a:cs typeface="Georgia"/>
                <a:sym typeface="Georgia"/>
              </a:rPr>
              <a:t>per year  @  8 </a:t>
            </a:r>
            <a:r>
              <a:rPr sz="2200" dirty="0" err="1">
                <a:solidFill>
                  <a:schemeClr val="bg2"/>
                </a:solidFill>
                <a:latin typeface="Georgia"/>
                <a:ea typeface="Georgia"/>
                <a:cs typeface="Georgia"/>
                <a:sym typeface="Georgia"/>
              </a:rPr>
              <a:t>yrs</a:t>
            </a:r>
            <a:r>
              <a:rPr sz="2200" dirty="0">
                <a:solidFill>
                  <a:schemeClr val="bg2"/>
                </a:solidFill>
                <a:latin typeface="Georgia"/>
                <a:ea typeface="Georgia"/>
                <a:cs typeface="Georgia"/>
                <a:sym typeface="Georgia"/>
              </a:rPr>
              <a:t> for Alzheimer’s= </a:t>
            </a:r>
            <a:r>
              <a:rPr sz="2800" dirty="0">
                <a:solidFill>
                  <a:schemeClr val="bg2"/>
                </a:solidFill>
                <a:latin typeface="Georgia"/>
                <a:ea typeface="Georgia"/>
                <a:cs typeface="Georgia"/>
                <a:sym typeface="Georgia"/>
              </a:rPr>
              <a:t>$</a:t>
            </a:r>
            <a:r>
              <a:rPr lang="en-US" sz="2800" dirty="0">
                <a:solidFill>
                  <a:schemeClr val="bg2"/>
                </a:solidFill>
                <a:latin typeface="Georgia"/>
                <a:ea typeface="Georgia"/>
                <a:cs typeface="Georgia"/>
                <a:sym typeface="Georgia"/>
              </a:rPr>
              <a:t>1.900,000</a:t>
            </a:r>
            <a:endParaRPr sz="2800" dirty="0">
              <a:solidFill>
                <a:schemeClr val="bg2"/>
              </a:solidFill>
              <a:latin typeface="Georgia"/>
              <a:ea typeface="Georgia"/>
              <a:cs typeface="Georgia"/>
              <a:sym typeface="Georgia"/>
            </a:endParaRPr>
          </a:p>
        </p:txBody>
      </p:sp>
    </p:spTree>
    <p:extLst>
      <p:ext uri="{BB962C8B-B14F-4D97-AF65-F5344CB8AC3E}">
        <p14:creationId xmlns:p14="http://schemas.microsoft.com/office/powerpoint/2010/main" val="319669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838200" y="2209800"/>
            <a:ext cx="7772400" cy="1736725"/>
          </a:xfrm>
        </p:spPr>
        <p:txBody>
          <a:bodyPr/>
          <a:lstStyle/>
          <a:p>
            <a:pPr eaLnBrk="1" hangingPunct="1"/>
            <a:r>
              <a:rPr lang="en-US" sz="4000" b="1" dirty="0">
                <a:solidFill>
                  <a:schemeClr val="bg2"/>
                </a:solidFill>
                <a:latin typeface="Century Gothic" pitchFamily="34" charset="0"/>
              </a:rPr>
              <a:t>…The Retirement Plan needs to be protected by insurance which allows the portfolio to be available for retirement…</a:t>
            </a:r>
          </a:p>
        </p:txBody>
      </p:sp>
    </p:spTree>
    <p:extLst>
      <p:ext uri="{BB962C8B-B14F-4D97-AF65-F5344CB8AC3E}">
        <p14:creationId xmlns:p14="http://schemas.microsoft.com/office/powerpoint/2010/main" val="2281933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51076" y="609600"/>
            <a:ext cx="8229600" cy="808038"/>
          </a:xfrm>
        </p:spPr>
        <p:txBody>
          <a:bodyPr/>
          <a:lstStyle/>
          <a:p>
            <a:pPr eaLnBrk="1" hangingPunct="1"/>
            <a:r>
              <a:rPr lang="en-US" altLang="en-US" dirty="0">
                <a:ea typeface="ヒラギノ角ゴ Pro W3"/>
                <a:cs typeface="ヒラギノ角ゴ Pro W3"/>
              </a:rPr>
              <a:t>Hybrid Solutions</a:t>
            </a:r>
          </a:p>
        </p:txBody>
      </p:sp>
      <p:pic>
        <p:nvPicPr>
          <p:cNvPr id="3686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524000"/>
            <a:ext cx="3352800" cy="4419600"/>
          </a:xfrm>
        </p:spPr>
      </p:pic>
      <p:sp>
        <p:nvSpPr>
          <p:cNvPr id="3686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B6A19B6F-B50C-4582-AB8B-3AC0BF9C644A}" type="slidenum">
              <a:rPr lang="en-US" altLang="en-US" smtClean="0">
                <a:solidFill>
                  <a:srgbClr val="FFFFFF"/>
                </a:solidFill>
                <a:latin typeface="Georgia" panose="02040502050405020303" pitchFamily="18" charset="0"/>
              </a:rPr>
              <a:pPr/>
              <a:t>25</a:t>
            </a:fld>
            <a:endParaRPr lang="en-US" altLang="en-US" dirty="0">
              <a:solidFill>
                <a:srgbClr val="FFFFFF"/>
              </a:solidFill>
              <a:latin typeface="Georgia" panose="02040502050405020303" pitchFamily="18" charset="0"/>
            </a:endParaRPr>
          </a:p>
        </p:txBody>
      </p:sp>
      <p:sp>
        <p:nvSpPr>
          <p:cNvPr id="2" name="TextBox 1">
            <a:extLst>
              <a:ext uri="{FF2B5EF4-FFF2-40B4-BE49-F238E27FC236}">
                <a16:creationId xmlns:a16="http://schemas.microsoft.com/office/drawing/2014/main" id="{6899C761-1288-45F7-BAA9-A8EA8BBE27D0}"/>
              </a:ext>
            </a:extLst>
          </p:cNvPr>
          <p:cNvSpPr txBox="1"/>
          <p:nvPr/>
        </p:nvSpPr>
        <p:spPr>
          <a:xfrm>
            <a:off x="3886200" y="1528823"/>
            <a:ext cx="4648200" cy="3416320"/>
          </a:xfrm>
          <a:prstGeom prst="rect">
            <a:avLst/>
          </a:prstGeom>
          <a:noFill/>
        </p:spPr>
        <p:txBody>
          <a:bodyPr wrap="square" rtlCol="0">
            <a:spAutoFit/>
          </a:bodyPr>
          <a:lstStyle/>
          <a:p>
            <a:pPr defTabSz="457200"/>
            <a:r>
              <a:rPr lang="en-US" sz="3200" dirty="0">
                <a:solidFill>
                  <a:srgbClr val="FFFFFE"/>
                </a:solidFill>
                <a:latin typeface="Times New Roman"/>
                <a:ea typeface="ヒラギノ角ゴ Pro W3"/>
              </a:rPr>
              <a:t>Offer Value</a:t>
            </a:r>
          </a:p>
          <a:p>
            <a:pPr defTabSz="457200"/>
            <a:endParaRPr lang="en-US" sz="2400" dirty="0">
              <a:solidFill>
                <a:srgbClr val="FFFFFE"/>
              </a:solidFill>
              <a:latin typeface="Times New Roman"/>
              <a:ea typeface="ヒラギノ角ゴ Pro W3"/>
            </a:endParaRPr>
          </a:p>
          <a:p>
            <a:pPr marL="742950" lvl="1" indent="-285750" defTabSz="457200">
              <a:buFont typeface="Arial" panose="020B0604020202020204" pitchFamily="34" charset="0"/>
              <a:buChar char="•"/>
            </a:pPr>
            <a:r>
              <a:rPr lang="en-US" sz="3200" dirty="0">
                <a:solidFill>
                  <a:srgbClr val="FFFFFE"/>
                </a:solidFill>
                <a:latin typeface="Times New Roman"/>
                <a:ea typeface="ヒラギノ角ゴ Pro W3"/>
              </a:rPr>
              <a:t>Live</a:t>
            </a:r>
          </a:p>
          <a:p>
            <a:pPr marL="742950" lvl="1" indent="-285750" defTabSz="457200">
              <a:buFont typeface="Arial" panose="020B0604020202020204" pitchFamily="34" charset="0"/>
              <a:buChar char="•"/>
            </a:pPr>
            <a:endParaRPr lang="en-US" sz="3200" dirty="0">
              <a:solidFill>
                <a:srgbClr val="FFFFFE"/>
              </a:solidFill>
              <a:latin typeface="Times New Roman"/>
              <a:ea typeface="ヒラギノ角ゴ Pro W3"/>
            </a:endParaRPr>
          </a:p>
          <a:p>
            <a:pPr marL="742950" lvl="1" indent="-285750" defTabSz="457200">
              <a:buFont typeface="Arial" panose="020B0604020202020204" pitchFamily="34" charset="0"/>
              <a:buChar char="•"/>
            </a:pPr>
            <a:r>
              <a:rPr lang="en-US" sz="3200" dirty="0">
                <a:solidFill>
                  <a:srgbClr val="FFFFFE"/>
                </a:solidFill>
                <a:latin typeface="Times New Roman"/>
                <a:ea typeface="ヒラギノ角ゴ Pro W3"/>
              </a:rPr>
              <a:t>Quit</a:t>
            </a:r>
          </a:p>
          <a:p>
            <a:pPr lvl="1" defTabSz="457200"/>
            <a:r>
              <a:rPr lang="en-US" sz="3200" dirty="0">
                <a:solidFill>
                  <a:srgbClr val="FFFFFE"/>
                </a:solidFill>
                <a:latin typeface="Times New Roman"/>
                <a:ea typeface="ヒラギノ角ゴ Pro W3"/>
              </a:rPr>
              <a:t>     </a:t>
            </a:r>
          </a:p>
          <a:p>
            <a:pPr marL="742950" lvl="1" indent="-285750" defTabSz="457200">
              <a:buFont typeface="Arial" panose="020B0604020202020204" pitchFamily="34" charset="0"/>
              <a:buChar char="•"/>
            </a:pPr>
            <a:r>
              <a:rPr lang="en-US" sz="3200" dirty="0">
                <a:solidFill>
                  <a:srgbClr val="FFFFFE"/>
                </a:solidFill>
                <a:latin typeface="Times New Roman"/>
                <a:ea typeface="ヒラギノ角ゴ Pro W3"/>
              </a:rPr>
              <a:t>Die</a:t>
            </a:r>
          </a:p>
        </p:txBody>
      </p:sp>
    </p:spTree>
    <p:extLst>
      <p:ext uri="{BB962C8B-B14F-4D97-AF65-F5344CB8AC3E}">
        <p14:creationId xmlns:p14="http://schemas.microsoft.com/office/powerpoint/2010/main" val="3326405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apezoid 16"/>
          <p:cNvSpPr/>
          <p:nvPr/>
        </p:nvSpPr>
        <p:spPr>
          <a:xfrm rot="19146285">
            <a:off x="4938649" y="3286540"/>
            <a:ext cx="3949827" cy="3882775"/>
          </a:xfrm>
          <a:custGeom>
            <a:avLst/>
            <a:gdLst>
              <a:gd name="connsiteX0" fmla="*/ 0 w 1799113"/>
              <a:gd name="connsiteY0" fmla="*/ 994107 h 994107"/>
              <a:gd name="connsiteX1" fmla="*/ 248527 w 1799113"/>
              <a:gd name="connsiteY1" fmla="*/ 0 h 994107"/>
              <a:gd name="connsiteX2" fmla="*/ 1550586 w 1799113"/>
              <a:gd name="connsiteY2" fmla="*/ 0 h 994107"/>
              <a:gd name="connsiteX3" fmla="*/ 1799113 w 1799113"/>
              <a:gd name="connsiteY3" fmla="*/ 994107 h 994107"/>
              <a:gd name="connsiteX4" fmla="*/ 0 w 1799113"/>
              <a:gd name="connsiteY4" fmla="*/ 994107 h 994107"/>
              <a:gd name="connsiteX0" fmla="*/ 0 w 1799113"/>
              <a:gd name="connsiteY0" fmla="*/ 1055528 h 1055528"/>
              <a:gd name="connsiteX1" fmla="*/ 248527 w 1799113"/>
              <a:gd name="connsiteY1" fmla="*/ 61421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248527 w 1799113"/>
              <a:gd name="connsiteY1" fmla="*/ 61421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176134 w 1799113"/>
              <a:gd name="connsiteY1" fmla="*/ 56326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176134 w 1799113"/>
              <a:gd name="connsiteY1" fmla="*/ 56326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158598 w 1799113"/>
              <a:gd name="connsiteY1" fmla="*/ 98743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158598 w 1799113"/>
              <a:gd name="connsiteY1" fmla="*/ 98743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32116 h 1032116"/>
              <a:gd name="connsiteX1" fmla="*/ 158598 w 1799113"/>
              <a:gd name="connsiteY1" fmla="*/ 75331 h 1032116"/>
              <a:gd name="connsiteX2" fmla="*/ 1506699 w 1799113"/>
              <a:gd name="connsiteY2" fmla="*/ 0 h 1032116"/>
              <a:gd name="connsiteX3" fmla="*/ 1799113 w 1799113"/>
              <a:gd name="connsiteY3" fmla="*/ 1032116 h 1032116"/>
              <a:gd name="connsiteX4" fmla="*/ 0 w 1799113"/>
              <a:gd name="connsiteY4" fmla="*/ 1032116 h 1032116"/>
              <a:gd name="connsiteX0" fmla="*/ 0 w 1799113"/>
              <a:gd name="connsiteY0" fmla="*/ 1032116 h 1032116"/>
              <a:gd name="connsiteX1" fmla="*/ 158598 w 1799113"/>
              <a:gd name="connsiteY1" fmla="*/ 75331 h 1032116"/>
              <a:gd name="connsiteX2" fmla="*/ 1506699 w 1799113"/>
              <a:gd name="connsiteY2" fmla="*/ 0 h 1032116"/>
              <a:gd name="connsiteX3" fmla="*/ 1799113 w 1799113"/>
              <a:gd name="connsiteY3" fmla="*/ 1032116 h 1032116"/>
              <a:gd name="connsiteX4" fmla="*/ 0 w 1799113"/>
              <a:gd name="connsiteY4" fmla="*/ 1032116 h 1032116"/>
              <a:gd name="connsiteX0" fmla="*/ 0 w 1679114"/>
              <a:gd name="connsiteY0" fmla="*/ 1270453 h 1270453"/>
              <a:gd name="connsiteX1" fmla="*/ 38599 w 1679114"/>
              <a:gd name="connsiteY1" fmla="*/ 75331 h 1270453"/>
              <a:gd name="connsiteX2" fmla="*/ 1386700 w 1679114"/>
              <a:gd name="connsiteY2" fmla="*/ 0 h 1270453"/>
              <a:gd name="connsiteX3" fmla="*/ 1679114 w 1679114"/>
              <a:gd name="connsiteY3" fmla="*/ 1032116 h 1270453"/>
              <a:gd name="connsiteX4" fmla="*/ 0 w 1679114"/>
              <a:gd name="connsiteY4" fmla="*/ 1270453 h 1270453"/>
              <a:gd name="connsiteX0" fmla="*/ 0 w 1972308"/>
              <a:gd name="connsiteY0" fmla="*/ 1270453 h 1270453"/>
              <a:gd name="connsiteX1" fmla="*/ 38599 w 1972308"/>
              <a:gd name="connsiteY1" fmla="*/ 75331 h 1270453"/>
              <a:gd name="connsiteX2" fmla="*/ 1386700 w 1972308"/>
              <a:gd name="connsiteY2" fmla="*/ 0 h 1270453"/>
              <a:gd name="connsiteX3" fmla="*/ 1972308 w 1972308"/>
              <a:gd name="connsiteY3" fmla="*/ 959627 h 1270453"/>
              <a:gd name="connsiteX4" fmla="*/ 0 w 1972308"/>
              <a:gd name="connsiteY4" fmla="*/ 1270453 h 1270453"/>
              <a:gd name="connsiteX0" fmla="*/ 0 w 2088587"/>
              <a:gd name="connsiteY0" fmla="*/ 1227350 h 1227350"/>
              <a:gd name="connsiteX1" fmla="*/ 154878 w 2088587"/>
              <a:gd name="connsiteY1" fmla="*/ 75331 h 1227350"/>
              <a:gd name="connsiteX2" fmla="*/ 1502979 w 2088587"/>
              <a:gd name="connsiteY2" fmla="*/ 0 h 1227350"/>
              <a:gd name="connsiteX3" fmla="*/ 2088587 w 2088587"/>
              <a:gd name="connsiteY3" fmla="*/ 959627 h 1227350"/>
              <a:gd name="connsiteX4" fmla="*/ 0 w 2088587"/>
              <a:gd name="connsiteY4" fmla="*/ 1227350 h 1227350"/>
              <a:gd name="connsiteX0" fmla="*/ 0 w 2059339"/>
              <a:gd name="connsiteY0" fmla="*/ 1227350 h 1227350"/>
              <a:gd name="connsiteX1" fmla="*/ 154878 w 2059339"/>
              <a:gd name="connsiteY1" fmla="*/ 75331 h 1227350"/>
              <a:gd name="connsiteX2" fmla="*/ 1502979 w 2059339"/>
              <a:gd name="connsiteY2" fmla="*/ 0 h 1227350"/>
              <a:gd name="connsiteX3" fmla="*/ 2059339 w 2059339"/>
              <a:gd name="connsiteY3" fmla="*/ 944815 h 1227350"/>
              <a:gd name="connsiteX4" fmla="*/ 0 w 2059339"/>
              <a:gd name="connsiteY4" fmla="*/ 1227350 h 1227350"/>
              <a:gd name="connsiteX0" fmla="*/ 235599 w 2294938"/>
              <a:gd name="connsiteY0" fmla="*/ 1227350 h 1227350"/>
              <a:gd name="connsiteX1" fmla="*/ 5450 w 2294938"/>
              <a:gd name="connsiteY1" fmla="*/ 102962 h 1227350"/>
              <a:gd name="connsiteX2" fmla="*/ 1738578 w 2294938"/>
              <a:gd name="connsiteY2" fmla="*/ 0 h 1227350"/>
              <a:gd name="connsiteX3" fmla="*/ 2294938 w 2294938"/>
              <a:gd name="connsiteY3" fmla="*/ 944815 h 1227350"/>
              <a:gd name="connsiteX4" fmla="*/ 235599 w 2294938"/>
              <a:gd name="connsiteY4" fmla="*/ 1227350 h 1227350"/>
              <a:gd name="connsiteX0" fmla="*/ 235599 w 2294938"/>
              <a:gd name="connsiteY0" fmla="*/ 1393839 h 1393839"/>
              <a:gd name="connsiteX1" fmla="*/ 5450 w 2294938"/>
              <a:gd name="connsiteY1" fmla="*/ 269451 h 1393839"/>
              <a:gd name="connsiteX2" fmla="*/ 2036238 w 2294938"/>
              <a:gd name="connsiteY2" fmla="*/ 0 h 1393839"/>
              <a:gd name="connsiteX3" fmla="*/ 2294938 w 2294938"/>
              <a:gd name="connsiteY3" fmla="*/ 1111304 h 1393839"/>
              <a:gd name="connsiteX4" fmla="*/ 235599 w 2294938"/>
              <a:gd name="connsiteY4" fmla="*/ 1393839 h 1393839"/>
              <a:gd name="connsiteX0" fmla="*/ 239320 w 2298659"/>
              <a:gd name="connsiteY0" fmla="*/ 1393839 h 1393839"/>
              <a:gd name="connsiteX1" fmla="*/ 5395 w 2298659"/>
              <a:gd name="connsiteY1" fmla="*/ 284235 h 1393839"/>
              <a:gd name="connsiteX2" fmla="*/ 2039959 w 2298659"/>
              <a:gd name="connsiteY2" fmla="*/ 0 h 1393839"/>
              <a:gd name="connsiteX3" fmla="*/ 2298659 w 2298659"/>
              <a:gd name="connsiteY3" fmla="*/ 1111304 h 1393839"/>
              <a:gd name="connsiteX4" fmla="*/ 239320 w 2298659"/>
              <a:gd name="connsiteY4" fmla="*/ 1393839 h 1393839"/>
              <a:gd name="connsiteX0" fmla="*/ 239320 w 2298659"/>
              <a:gd name="connsiteY0" fmla="*/ 1393839 h 1393839"/>
              <a:gd name="connsiteX1" fmla="*/ 5395 w 2298659"/>
              <a:gd name="connsiteY1" fmla="*/ 284235 h 1393839"/>
              <a:gd name="connsiteX2" fmla="*/ 2039959 w 2298659"/>
              <a:gd name="connsiteY2" fmla="*/ 0 h 1393839"/>
              <a:gd name="connsiteX3" fmla="*/ 2298659 w 2298659"/>
              <a:gd name="connsiteY3" fmla="*/ 1111304 h 1393839"/>
              <a:gd name="connsiteX4" fmla="*/ 239320 w 2298659"/>
              <a:gd name="connsiteY4" fmla="*/ 1393839 h 1393839"/>
              <a:gd name="connsiteX0" fmla="*/ 239320 w 2298659"/>
              <a:gd name="connsiteY0" fmla="*/ 1393839 h 1393839"/>
              <a:gd name="connsiteX1" fmla="*/ 5395 w 2298659"/>
              <a:gd name="connsiteY1" fmla="*/ 284235 h 1393839"/>
              <a:gd name="connsiteX2" fmla="*/ 2039959 w 2298659"/>
              <a:gd name="connsiteY2" fmla="*/ 0 h 1393839"/>
              <a:gd name="connsiteX3" fmla="*/ 2298659 w 2298659"/>
              <a:gd name="connsiteY3" fmla="*/ 1111304 h 1393839"/>
              <a:gd name="connsiteX4" fmla="*/ 239320 w 2298659"/>
              <a:gd name="connsiteY4" fmla="*/ 1393839 h 1393839"/>
              <a:gd name="connsiteX0" fmla="*/ 0 w 2464953"/>
              <a:gd name="connsiteY0" fmla="*/ 1539050 h 1539050"/>
              <a:gd name="connsiteX1" fmla="*/ 171689 w 2464953"/>
              <a:gd name="connsiteY1" fmla="*/ 284235 h 1539050"/>
              <a:gd name="connsiteX2" fmla="*/ 2206253 w 2464953"/>
              <a:gd name="connsiteY2" fmla="*/ 0 h 1539050"/>
              <a:gd name="connsiteX3" fmla="*/ 2464953 w 2464953"/>
              <a:gd name="connsiteY3" fmla="*/ 1111304 h 1539050"/>
              <a:gd name="connsiteX4" fmla="*/ 0 w 2464953"/>
              <a:gd name="connsiteY4" fmla="*/ 1539050 h 1539050"/>
              <a:gd name="connsiteX0" fmla="*/ 0 w 2464953"/>
              <a:gd name="connsiteY0" fmla="*/ 1539050 h 1539050"/>
              <a:gd name="connsiteX1" fmla="*/ 157595 w 2464953"/>
              <a:gd name="connsiteY1" fmla="*/ 290084 h 1539050"/>
              <a:gd name="connsiteX2" fmla="*/ 2206253 w 2464953"/>
              <a:gd name="connsiteY2" fmla="*/ 0 h 1539050"/>
              <a:gd name="connsiteX3" fmla="*/ 2464953 w 2464953"/>
              <a:gd name="connsiteY3" fmla="*/ 1111304 h 1539050"/>
              <a:gd name="connsiteX4" fmla="*/ 0 w 2464953"/>
              <a:gd name="connsiteY4" fmla="*/ 1539050 h 1539050"/>
              <a:gd name="connsiteX0" fmla="*/ 0 w 3607632"/>
              <a:gd name="connsiteY0" fmla="*/ 1539050 h 3012727"/>
              <a:gd name="connsiteX1" fmla="*/ 157595 w 3607632"/>
              <a:gd name="connsiteY1" fmla="*/ 290084 h 3012727"/>
              <a:gd name="connsiteX2" fmla="*/ 2206253 w 3607632"/>
              <a:gd name="connsiteY2" fmla="*/ 0 h 3012727"/>
              <a:gd name="connsiteX3" fmla="*/ 3607632 w 3607632"/>
              <a:gd name="connsiteY3" fmla="*/ 3012727 h 3012727"/>
              <a:gd name="connsiteX4" fmla="*/ 0 w 3607632"/>
              <a:gd name="connsiteY4" fmla="*/ 1539050 h 3012727"/>
              <a:gd name="connsiteX0" fmla="*/ 0 w 3607632"/>
              <a:gd name="connsiteY0" fmla="*/ 1539050 h 3268186"/>
              <a:gd name="connsiteX1" fmla="*/ 157595 w 3607632"/>
              <a:gd name="connsiteY1" fmla="*/ 290084 h 3268186"/>
              <a:gd name="connsiteX2" fmla="*/ 2206253 w 3607632"/>
              <a:gd name="connsiteY2" fmla="*/ 0 h 3268186"/>
              <a:gd name="connsiteX3" fmla="*/ 3607632 w 3607632"/>
              <a:gd name="connsiteY3" fmla="*/ 3012727 h 3268186"/>
              <a:gd name="connsiteX4" fmla="*/ 0 w 3607632"/>
              <a:gd name="connsiteY4" fmla="*/ 1539050 h 3268186"/>
              <a:gd name="connsiteX0" fmla="*/ 0 w 3607632"/>
              <a:gd name="connsiteY0" fmla="*/ 1539050 h 3418829"/>
              <a:gd name="connsiteX1" fmla="*/ 157595 w 3607632"/>
              <a:gd name="connsiteY1" fmla="*/ 290084 h 3418829"/>
              <a:gd name="connsiteX2" fmla="*/ 2206253 w 3607632"/>
              <a:gd name="connsiteY2" fmla="*/ 0 h 3418829"/>
              <a:gd name="connsiteX3" fmla="*/ 3607632 w 3607632"/>
              <a:gd name="connsiteY3" fmla="*/ 3012727 h 3418829"/>
              <a:gd name="connsiteX4" fmla="*/ 2329959 w 3607632"/>
              <a:gd name="connsiteY4" fmla="*/ 3294920 h 3418829"/>
              <a:gd name="connsiteX5" fmla="*/ 0 w 3607632"/>
              <a:gd name="connsiteY5" fmla="*/ 1539050 h 3418829"/>
              <a:gd name="connsiteX0" fmla="*/ 0 w 3607632"/>
              <a:gd name="connsiteY0" fmla="*/ 1539050 h 3591153"/>
              <a:gd name="connsiteX1" fmla="*/ 157595 w 3607632"/>
              <a:gd name="connsiteY1" fmla="*/ 290084 h 3591153"/>
              <a:gd name="connsiteX2" fmla="*/ 2206253 w 3607632"/>
              <a:gd name="connsiteY2" fmla="*/ 0 h 3591153"/>
              <a:gd name="connsiteX3" fmla="*/ 3607632 w 3607632"/>
              <a:gd name="connsiteY3" fmla="*/ 3012727 h 3591153"/>
              <a:gd name="connsiteX4" fmla="*/ 2329959 w 3607632"/>
              <a:gd name="connsiteY4" fmla="*/ 3294920 h 3591153"/>
              <a:gd name="connsiteX5" fmla="*/ 0 w 3607632"/>
              <a:gd name="connsiteY5" fmla="*/ 1539050 h 3591153"/>
              <a:gd name="connsiteX0" fmla="*/ 0 w 3607632"/>
              <a:gd name="connsiteY0" fmla="*/ 1539050 h 3702312"/>
              <a:gd name="connsiteX1" fmla="*/ 157595 w 3607632"/>
              <a:gd name="connsiteY1" fmla="*/ 290084 h 3702312"/>
              <a:gd name="connsiteX2" fmla="*/ 2206253 w 3607632"/>
              <a:gd name="connsiteY2" fmla="*/ 0 h 3702312"/>
              <a:gd name="connsiteX3" fmla="*/ 3607632 w 3607632"/>
              <a:gd name="connsiteY3" fmla="*/ 3012727 h 3702312"/>
              <a:gd name="connsiteX4" fmla="*/ 2321069 w 3607632"/>
              <a:gd name="connsiteY4" fmla="*/ 3440687 h 3702312"/>
              <a:gd name="connsiteX5" fmla="*/ 0 w 3607632"/>
              <a:gd name="connsiteY5" fmla="*/ 1539050 h 3702312"/>
              <a:gd name="connsiteX0" fmla="*/ 0 w 3607632"/>
              <a:gd name="connsiteY0" fmla="*/ 1539050 h 3702312"/>
              <a:gd name="connsiteX1" fmla="*/ 157595 w 3607632"/>
              <a:gd name="connsiteY1" fmla="*/ 290084 h 3702312"/>
              <a:gd name="connsiteX2" fmla="*/ 2206253 w 3607632"/>
              <a:gd name="connsiteY2" fmla="*/ 0 h 3702312"/>
              <a:gd name="connsiteX3" fmla="*/ 3607632 w 3607632"/>
              <a:gd name="connsiteY3" fmla="*/ 3012727 h 3702312"/>
              <a:gd name="connsiteX4" fmla="*/ 2321069 w 3607632"/>
              <a:gd name="connsiteY4" fmla="*/ 3440687 h 3702312"/>
              <a:gd name="connsiteX5" fmla="*/ 0 w 3607632"/>
              <a:gd name="connsiteY5" fmla="*/ 1539050 h 3702312"/>
              <a:gd name="connsiteX0" fmla="*/ 0 w 3607632"/>
              <a:gd name="connsiteY0" fmla="*/ 1539050 h 3637356"/>
              <a:gd name="connsiteX1" fmla="*/ 157595 w 3607632"/>
              <a:gd name="connsiteY1" fmla="*/ 290084 h 3637356"/>
              <a:gd name="connsiteX2" fmla="*/ 2206253 w 3607632"/>
              <a:gd name="connsiteY2" fmla="*/ 0 h 3637356"/>
              <a:gd name="connsiteX3" fmla="*/ 3607632 w 3607632"/>
              <a:gd name="connsiteY3" fmla="*/ 3012727 h 3637356"/>
              <a:gd name="connsiteX4" fmla="*/ 2321069 w 3607632"/>
              <a:gd name="connsiteY4" fmla="*/ 3440687 h 3637356"/>
              <a:gd name="connsiteX5" fmla="*/ 0 w 3607632"/>
              <a:gd name="connsiteY5" fmla="*/ 1539050 h 3637356"/>
              <a:gd name="connsiteX0" fmla="*/ 0 w 3607632"/>
              <a:gd name="connsiteY0" fmla="*/ 1539050 h 3697889"/>
              <a:gd name="connsiteX1" fmla="*/ 157595 w 3607632"/>
              <a:gd name="connsiteY1" fmla="*/ 290084 h 3697889"/>
              <a:gd name="connsiteX2" fmla="*/ 2206253 w 3607632"/>
              <a:gd name="connsiteY2" fmla="*/ 0 h 3697889"/>
              <a:gd name="connsiteX3" fmla="*/ 3607632 w 3607632"/>
              <a:gd name="connsiteY3" fmla="*/ 3012727 h 3697889"/>
              <a:gd name="connsiteX4" fmla="*/ 2292560 w 3607632"/>
              <a:gd name="connsiteY4" fmla="*/ 3515296 h 3697889"/>
              <a:gd name="connsiteX5" fmla="*/ 0 w 3607632"/>
              <a:gd name="connsiteY5" fmla="*/ 1539050 h 3697889"/>
              <a:gd name="connsiteX0" fmla="*/ 0 w 3607632"/>
              <a:gd name="connsiteY0" fmla="*/ 1539050 h 3697889"/>
              <a:gd name="connsiteX1" fmla="*/ 157595 w 3607632"/>
              <a:gd name="connsiteY1" fmla="*/ 290084 h 3697889"/>
              <a:gd name="connsiteX2" fmla="*/ 2206253 w 3607632"/>
              <a:gd name="connsiteY2" fmla="*/ 0 h 3697889"/>
              <a:gd name="connsiteX3" fmla="*/ 3607632 w 3607632"/>
              <a:gd name="connsiteY3" fmla="*/ 3012727 h 3697889"/>
              <a:gd name="connsiteX4" fmla="*/ 2292560 w 3607632"/>
              <a:gd name="connsiteY4" fmla="*/ 3515296 h 3697889"/>
              <a:gd name="connsiteX5" fmla="*/ 0 w 3607632"/>
              <a:gd name="connsiteY5" fmla="*/ 1539050 h 3697889"/>
              <a:gd name="connsiteX0" fmla="*/ 0 w 3607632"/>
              <a:gd name="connsiteY0" fmla="*/ 1539050 h 3679133"/>
              <a:gd name="connsiteX1" fmla="*/ 157595 w 3607632"/>
              <a:gd name="connsiteY1" fmla="*/ 290084 h 3679133"/>
              <a:gd name="connsiteX2" fmla="*/ 2206253 w 3607632"/>
              <a:gd name="connsiteY2" fmla="*/ 0 h 3679133"/>
              <a:gd name="connsiteX3" fmla="*/ 3607632 w 3607632"/>
              <a:gd name="connsiteY3" fmla="*/ 3012727 h 3679133"/>
              <a:gd name="connsiteX4" fmla="*/ 2292560 w 3607632"/>
              <a:gd name="connsiteY4" fmla="*/ 3515296 h 3679133"/>
              <a:gd name="connsiteX5" fmla="*/ 0 w 3607632"/>
              <a:gd name="connsiteY5" fmla="*/ 1539050 h 3679133"/>
              <a:gd name="connsiteX0" fmla="*/ 0 w 3607632"/>
              <a:gd name="connsiteY0" fmla="*/ 1539050 h 3668621"/>
              <a:gd name="connsiteX1" fmla="*/ 157595 w 3607632"/>
              <a:gd name="connsiteY1" fmla="*/ 290084 h 3668621"/>
              <a:gd name="connsiteX2" fmla="*/ 2206253 w 3607632"/>
              <a:gd name="connsiteY2" fmla="*/ 0 h 3668621"/>
              <a:gd name="connsiteX3" fmla="*/ 3607632 w 3607632"/>
              <a:gd name="connsiteY3" fmla="*/ 3012727 h 3668621"/>
              <a:gd name="connsiteX4" fmla="*/ 2267460 w 3607632"/>
              <a:gd name="connsiteY4" fmla="*/ 3502584 h 3668621"/>
              <a:gd name="connsiteX5" fmla="*/ 0 w 3607632"/>
              <a:gd name="connsiteY5" fmla="*/ 1539050 h 3668621"/>
              <a:gd name="connsiteX0" fmla="*/ 0 w 3619317"/>
              <a:gd name="connsiteY0" fmla="*/ 1539050 h 3912912"/>
              <a:gd name="connsiteX1" fmla="*/ 157595 w 3619317"/>
              <a:gd name="connsiteY1" fmla="*/ 290084 h 3912912"/>
              <a:gd name="connsiteX2" fmla="*/ 2206253 w 3619317"/>
              <a:gd name="connsiteY2" fmla="*/ 0 h 3912912"/>
              <a:gd name="connsiteX3" fmla="*/ 3607632 w 3619317"/>
              <a:gd name="connsiteY3" fmla="*/ 3012727 h 3912912"/>
              <a:gd name="connsiteX4" fmla="*/ 3035256 w 3619317"/>
              <a:gd name="connsiteY4" fmla="*/ 3887709 h 3912912"/>
              <a:gd name="connsiteX5" fmla="*/ 2267460 w 3619317"/>
              <a:gd name="connsiteY5" fmla="*/ 3502584 h 3912912"/>
              <a:gd name="connsiteX6" fmla="*/ 0 w 3619317"/>
              <a:gd name="connsiteY6" fmla="*/ 1539050 h 3912912"/>
              <a:gd name="connsiteX0" fmla="*/ 0 w 3640009"/>
              <a:gd name="connsiteY0" fmla="*/ 1539050 h 3912912"/>
              <a:gd name="connsiteX1" fmla="*/ 157595 w 3640009"/>
              <a:gd name="connsiteY1" fmla="*/ 290084 h 3912912"/>
              <a:gd name="connsiteX2" fmla="*/ 2206253 w 3640009"/>
              <a:gd name="connsiteY2" fmla="*/ 0 h 3912912"/>
              <a:gd name="connsiteX3" fmla="*/ 3607632 w 3640009"/>
              <a:gd name="connsiteY3" fmla="*/ 3012727 h 3912912"/>
              <a:gd name="connsiteX4" fmla="*/ 3035256 w 3640009"/>
              <a:gd name="connsiteY4" fmla="*/ 3887709 h 3912912"/>
              <a:gd name="connsiteX5" fmla="*/ 2267460 w 3640009"/>
              <a:gd name="connsiteY5" fmla="*/ 3502584 h 3912912"/>
              <a:gd name="connsiteX6" fmla="*/ 0 w 3640009"/>
              <a:gd name="connsiteY6" fmla="*/ 1539050 h 3912912"/>
              <a:gd name="connsiteX0" fmla="*/ 0 w 3631558"/>
              <a:gd name="connsiteY0" fmla="*/ 1539050 h 3867562"/>
              <a:gd name="connsiteX1" fmla="*/ 157595 w 3631558"/>
              <a:gd name="connsiteY1" fmla="*/ 290084 h 3867562"/>
              <a:gd name="connsiteX2" fmla="*/ 2206253 w 3631558"/>
              <a:gd name="connsiteY2" fmla="*/ 0 h 3867562"/>
              <a:gd name="connsiteX3" fmla="*/ 3607632 w 3631558"/>
              <a:gd name="connsiteY3" fmla="*/ 3012727 h 3867562"/>
              <a:gd name="connsiteX4" fmla="*/ 2954106 w 3631558"/>
              <a:gd name="connsiteY4" fmla="*/ 3835481 h 3867562"/>
              <a:gd name="connsiteX5" fmla="*/ 2267460 w 3631558"/>
              <a:gd name="connsiteY5" fmla="*/ 3502584 h 3867562"/>
              <a:gd name="connsiteX6" fmla="*/ 0 w 3631558"/>
              <a:gd name="connsiteY6" fmla="*/ 1539050 h 3867562"/>
              <a:gd name="connsiteX0" fmla="*/ 0 w 3729831"/>
              <a:gd name="connsiteY0" fmla="*/ 1539050 h 3867562"/>
              <a:gd name="connsiteX1" fmla="*/ 157595 w 3729831"/>
              <a:gd name="connsiteY1" fmla="*/ 290084 h 3867562"/>
              <a:gd name="connsiteX2" fmla="*/ 2206253 w 3729831"/>
              <a:gd name="connsiteY2" fmla="*/ 0 h 3867562"/>
              <a:gd name="connsiteX3" fmla="*/ 3607632 w 3729831"/>
              <a:gd name="connsiteY3" fmla="*/ 3012727 h 3867562"/>
              <a:gd name="connsiteX4" fmla="*/ 3583738 w 3729831"/>
              <a:gd name="connsiteY4" fmla="*/ 3306533 h 3867562"/>
              <a:gd name="connsiteX5" fmla="*/ 2954106 w 3729831"/>
              <a:gd name="connsiteY5" fmla="*/ 3835481 h 3867562"/>
              <a:gd name="connsiteX6" fmla="*/ 2267460 w 3729831"/>
              <a:gd name="connsiteY6" fmla="*/ 3502584 h 3867562"/>
              <a:gd name="connsiteX7" fmla="*/ 0 w 3729831"/>
              <a:gd name="connsiteY7" fmla="*/ 1539050 h 3867562"/>
              <a:gd name="connsiteX0" fmla="*/ 0 w 3707345"/>
              <a:gd name="connsiteY0" fmla="*/ 1539050 h 3867562"/>
              <a:gd name="connsiteX1" fmla="*/ 157595 w 3707345"/>
              <a:gd name="connsiteY1" fmla="*/ 290084 h 3867562"/>
              <a:gd name="connsiteX2" fmla="*/ 2206253 w 3707345"/>
              <a:gd name="connsiteY2" fmla="*/ 0 h 3867562"/>
              <a:gd name="connsiteX3" fmla="*/ 3607632 w 3707345"/>
              <a:gd name="connsiteY3" fmla="*/ 3012727 h 3867562"/>
              <a:gd name="connsiteX4" fmla="*/ 3583738 w 3707345"/>
              <a:gd name="connsiteY4" fmla="*/ 3306533 h 3867562"/>
              <a:gd name="connsiteX5" fmla="*/ 2954106 w 3707345"/>
              <a:gd name="connsiteY5" fmla="*/ 3835481 h 3867562"/>
              <a:gd name="connsiteX6" fmla="*/ 2267460 w 3707345"/>
              <a:gd name="connsiteY6" fmla="*/ 3502584 h 3867562"/>
              <a:gd name="connsiteX7" fmla="*/ 0 w 3707345"/>
              <a:gd name="connsiteY7" fmla="*/ 1539050 h 3867562"/>
              <a:gd name="connsiteX0" fmla="*/ 0 w 3671603"/>
              <a:gd name="connsiteY0" fmla="*/ 1539050 h 3867562"/>
              <a:gd name="connsiteX1" fmla="*/ 157595 w 3671603"/>
              <a:gd name="connsiteY1" fmla="*/ 290084 h 3867562"/>
              <a:gd name="connsiteX2" fmla="*/ 2206253 w 3671603"/>
              <a:gd name="connsiteY2" fmla="*/ 0 h 3867562"/>
              <a:gd name="connsiteX3" fmla="*/ 3607632 w 3671603"/>
              <a:gd name="connsiteY3" fmla="*/ 3012727 h 3867562"/>
              <a:gd name="connsiteX4" fmla="*/ 3359262 w 3671603"/>
              <a:gd name="connsiteY4" fmla="*/ 3346831 h 3867562"/>
              <a:gd name="connsiteX5" fmla="*/ 2954106 w 3671603"/>
              <a:gd name="connsiteY5" fmla="*/ 3835481 h 3867562"/>
              <a:gd name="connsiteX6" fmla="*/ 2267460 w 3671603"/>
              <a:gd name="connsiteY6" fmla="*/ 3502584 h 3867562"/>
              <a:gd name="connsiteX7" fmla="*/ 0 w 3671603"/>
              <a:gd name="connsiteY7" fmla="*/ 1539050 h 3867562"/>
              <a:gd name="connsiteX0" fmla="*/ 0 w 3625653"/>
              <a:gd name="connsiteY0" fmla="*/ 1539050 h 3867562"/>
              <a:gd name="connsiteX1" fmla="*/ 157595 w 3625653"/>
              <a:gd name="connsiteY1" fmla="*/ 290084 h 3867562"/>
              <a:gd name="connsiteX2" fmla="*/ 2206253 w 3625653"/>
              <a:gd name="connsiteY2" fmla="*/ 0 h 3867562"/>
              <a:gd name="connsiteX3" fmla="*/ 3607632 w 3625653"/>
              <a:gd name="connsiteY3" fmla="*/ 3012727 h 3867562"/>
              <a:gd name="connsiteX4" fmla="*/ 2954106 w 3625653"/>
              <a:gd name="connsiteY4" fmla="*/ 3835481 h 3867562"/>
              <a:gd name="connsiteX5" fmla="*/ 2267460 w 3625653"/>
              <a:gd name="connsiteY5" fmla="*/ 3502584 h 3867562"/>
              <a:gd name="connsiteX6" fmla="*/ 0 w 3625653"/>
              <a:gd name="connsiteY6" fmla="*/ 1539050 h 3867562"/>
              <a:gd name="connsiteX0" fmla="*/ 0 w 3670238"/>
              <a:gd name="connsiteY0" fmla="*/ 1539050 h 3867562"/>
              <a:gd name="connsiteX1" fmla="*/ 157595 w 3670238"/>
              <a:gd name="connsiteY1" fmla="*/ 290084 h 3867562"/>
              <a:gd name="connsiteX2" fmla="*/ 2206253 w 3670238"/>
              <a:gd name="connsiteY2" fmla="*/ 0 h 3867562"/>
              <a:gd name="connsiteX3" fmla="*/ 3607632 w 3670238"/>
              <a:gd name="connsiteY3" fmla="*/ 3012727 h 3867562"/>
              <a:gd name="connsiteX4" fmla="*/ 2954106 w 3670238"/>
              <a:gd name="connsiteY4" fmla="*/ 3835481 h 3867562"/>
              <a:gd name="connsiteX5" fmla="*/ 2267460 w 3670238"/>
              <a:gd name="connsiteY5" fmla="*/ 3502584 h 3867562"/>
              <a:gd name="connsiteX6" fmla="*/ 0 w 3670238"/>
              <a:gd name="connsiteY6" fmla="*/ 1539050 h 3867562"/>
              <a:gd name="connsiteX0" fmla="*/ 0 w 3740491"/>
              <a:gd name="connsiteY0" fmla="*/ 1539050 h 3867562"/>
              <a:gd name="connsiteX1" fmla="*/ 157595 w 3740491"/>
              <a:gd name="connsiteY1" fmla="*/ 290084 h 3867562"/>
              <a:gd name="connsiteX2" fmla="*/ 2206253 w 3740491"/>
              <a:gd name="connsiteY2" fmla="*/ 0 h 3867562"/>
              <a:gd name="connsiteX3" fmla="*/ 3607632 w 3740491"/>
              <a:gd name="connsiteY3" fmla="*/ 3012727 h 3867562"/>
              <a:gd name="connsiteX4" fmla="*/ 2954106 w 3740491"/>
              <a:gd name="connsiteY4" fmla="*/ 3835481 h 3867562"/>
              <a:gd name="connsiteX5" fmla="*/ 2267460 w 3740491"/>
              <a:gd name="connsiteY5" fmla="*/ 3502584 h 3867562"/>
              <a:gd name="connsiteX6" fmla="*/ 0 w 3740491"/>
              <a:gd name="connsiteY6" fmla="*/ 1539050 h 3867562"/>
              <a:gd name="connsiteX0" fmla="*/ 0 w 3607632"/>
              <a:gd name="connsiteY0" fmla="*/ 1539050 h 3867562"/>
              <a:gd name="connsiteX1" fmla="*/ 157595 w 3607632"/>
              <a:gd name="connsiteY1" fmla="*/ 290084 h 3867562"/>
              <a:gd name="connsiteX2" fmla="*/ 2206253 w 3607632"/>
              <a:gd name="connsiteY2" fmla="*/ 0 h 3867562"/>
              <a:gd name="connsiteX3" fmla="*/ 3607632 w 3607632"/>
              <a:gd name="connsiteY3" fmla="*/ 3012727 h 3867562"/>
              <a:gd name="connsiteX4" fmla="*/ 2954106 w 3607632"/>
              <a:gd name="connsiteY4" fmla="*/ 3835481 h 3867562"/>
              <a:gd name="connsiteX5" fmla="*/ 2267460 w 3607632"/>
              <a:gd name="connsiteY5" fmla="*/ 3502584 h 3867562"/>
              <a:gd name="connsiteX6" fmla="*/ 0 w 3607632"/>
              <a:gd name="connsiteY6" fmla="*/ 1539050 h 3867562"/>
              <a:gd name="connsiteX0" fmla="*/ 0 w 3607632"/>
              <a:gd name="connsiteY0" fmla="*/ 1539050 h 3867562"/>
              <a:gd name="connsiteX1" fmla="*/ 157595 w 3607632"/>
              <a:gd name="connsiteY1" fmla="*/ 290084 h 3867562"/>
              <a:gd name="connsiteX2" fmla="*/ 2206253 w 3607632"/>
              <a:gd name="connsiteY2" fmla="*/ 0 h 3867562"/>
              <a:gd name="connsiteX3" fmla="*/ 3607632 w 3607632"/>
              <a:gd name="connsiteY3" fmla="*/ 3012727 h 3867562"/>
              <a:gd name="connsiteX4" fmla="*/ 2954106 w 3607632"/>
              <a:gd name="connsiteY4" fmla="*/ 3835481 h 3867562"/>
              <a:gd name="connsiteX5" fmla="*/ 2267460 w 3607632"/>
              <a:gd name="connsiteY5" fmla="*/ 3502584 h 3867562"/>
              <a:gd name="connsiteX6" fmla="*/ 0 w 3607632"/>
              <a:gd name="connsiteY6" fmla="*/ 1539050 h 3867562"/>
              <a:gd name="connsiteX0" fmla="*/ 0 w 3607632"/>
              <a:gd name="connsiteY0" fmla="*/ 1539050 h 3891868"/>
              <a:gd name="connsiteX1" fmla="*/ 157595 w 3607632"/>
              <a:gd name="connsiteY1" fmla="*/ 290084 h 3891868"/>
              <a:gd name="connsiteX2" fmla="*/ 2206253 w 3607632"/>
              <a:gd name="connsiteY2" fmla="*/ 0 h 3891868"/>
              <a:gd name="connsiteX3" fmla="*/ 3607632 w 3607632"/>
              <a:gd name="connsiteY3" fmla="*/ 3012727 h 3891868"/>
              <a:gd name="connsiteX4" fmla="*/ 2954106 w 3607632"/>
              <a:gd name="connsiteY4" fmla="*/ 3835481 h 3891868"/>
              <a:gd name="connsiteX5" fmla="*/ 2267460 w 3607632"/>
              <a:gd name="connsiteY5" fmla="*/ 3502584 h 3891868"/>
              <a:gd name="connsiteX6" fmla="*/ 0 w 3607632"/>
              <a:gd name="connsiteY6" fmla="*/ 1539050 h 3891868"/>
              <a:gd name="connsiteX0" fmla="*/ 0 w 3607632"/>
              <a:gd name="connsiteY0" fmla="*/ 1539050 h 3891868"/>
              <a:gd name="connsiteX1" fmla="*/ 157595 w 3607632"/>
              <a:gd name="connsiteY1" fmla="*/ 290084 h 3891868"/>
              <a:gd name="connsiteX2" fmla="*/ 2206253 w 3607632"/>
              <a:gd name="connsiteY2" fmla="*/ 0 h 3891868"/>
              <a:gd name="connsiteX3" fmla="*/ 3607632 w 3607632"/>
              <a:gd name="connsiteY3" fmla="*/ 3012727 h 3891868"/>
              <a:gd name="connsiteX4" fmla="*/ 2954106 w 3607632"/>
              <a:gd name="connsiteY4" fmla="*/ 3835481 h 3891868"/>
              <a:gd name="connsiteX5" fmla="*/ 2267460 w 3607632"/>
              <a:gd name="connsiteY5" fmla="*/ 3502584 h 3891868"/>
              <a:gd name="connsiteX6" fmla="*/ 0 w 3607632"/>
              <a:gd name="connsiteY6" fmla="*/ 1539050 h 3891868"/>
              <a:gd name="connsiteX0" fmla="*/ 0 w 3607632"/>
              <a:gd name="connsiteY0" fmla="*/ 1539050 h 3835481"/>
              <a:gd name="connsiteX1" fmla="*/ 157595 w 3607632"/>
              <a:gd name="connsiteY1" fmla="*/ 290084 h 3835481"/>
              <a:gd name="connsiteX2" fmla="*/ 2206253 w 3607632"/>
              <a:gd name="connsiteY2" fmla="*/ 0 h 3835481"/>
              <a:gd name="connsiteX3" fmla="*/ 3607632 w 3607632"/>
              <a:gd name="connsiteY3" fmla="*/ 3012727 h 3835481"/>
              <a:gd name="connsiteX4" fmla="*/ 2954106 w 3607632"/>
              <a:gd name="connsiteY4" fmla="*/ 3835481 h 3835481"/>
              <a:gd name="connsiteX5" fmla="*/ 2267460 w 3607632"/>
              <a:gd name="connsiteY5" fmla="*/ 3502584 h 3835481"/>
              <a:gd name="connsiteX6" fmla="*/ 0 w 3607632"/>
              <a:gd name="connsiteY6" fmla="*/ 1539050 h 3835481"/>
              <a:gd name="connsiteX0" fmla="*/ 0 w 3632217"/>
              <a:gd name="connsiteY0" fmla="*/ 1539050 h 4004320"/>
              <a:gd name="connsiteX1" fmla="*/ 157595 w 3632217"/>
              <a:gd name="connsiteY1" fmla="*/ 290084 h 4004320"/>
              <a:gd name="connsiteX2" fmla="*/ 2206253 w 3632217"/>
              <a:gd name="connsiteY2" fmla="*/ 0 h 4004320"/>
              <a:gd name="connsiteX3" fmla="*/ 3607632 w 3632217"/>
              <a:gd name="connsiteY3" fmla="*/ 3012727 h 4004320"/>
              <a:gd name="connsiteX4" fmla="*/ 2825931 w 3632217"/>
              <a:gd name="connsiteY4" fmla="*/ 4004320 h 4004320"/>
              <a:gd name="connsiteX5" fmla="*/ 2267460 w 3632217"/>
              <a:gd name="connsiteY5" fmla="*/ 3502584 h 4004320"/>
              <a:gd name="connsiteX6" fmla="*/ 0 w 3632217"/>
              <a:gd name="connsiteY6" fmla="*/ 1539050 h 4004320"/>
              <a:gd name="connsiteX0" fmla="*/ 0 w 3632217"/>
              <a:gd name="connsiteY0" fmla="*/ 1539050 h 4004320"/>
              <a:gd name="connsiteX1" fmla="*/ 157595 w 3632217"/>
              <a:gd name="connsiteY1" fmla="*/ 290084 h 4004320"/>
              <a:gd name="connsiteX2" fmla="*/ 2206253 w 3632217"/>
              <a:gd name="connsiteY2" fmla="*/ 0 h 4004320"/>
              <a:gd name="connsiteX3" fmla="*/ 3607632 w 3632217"/>
              <a:gd name="connsiteY3" fmla="*/ 3012727 h 4004320"/>
              <a:gd name="connsiteX4" fmla="*/ 2825931 w 3632217"/>
              <a:gd name="connsiteY4" fmla="*/ 4004320 h 4004320"/>
              <a:gd name="connsiteX5" fmla="*/ 2267460 w 3632217"/>
              <a:gd name="connsiteY5" fmla="*/ 3502584 h 4004320"/>
              <a:gd name="connsiteX6" fmla="*/ 0 w 3632217"/>
              <a:gd name="connsiteY6" fmla="*/ 1539050 h 4004320"/>
              <a:gd name="connsiteX0" fmla="*/ 0 w 3661380"/>
              <a:gd name="connsiteY0" fmla="*/ 1539050 h 4004320"/>
              <a:gd name="connsiteX1" fmla="*/ 157595 w 3661380"/>
              <a:gd name="connsiteY1" fmla="*/ 290084 h 4004320"/>
              <a:gd name="connsiteX2" fmla="*/ 2206253 w 3661380"/>
              <a:gd name="connsiteY2" fmla="*/ 0 h 4004320"/>
              <a:gd name="connsiteX3" fmla="*/ 3607632 w 3661380"/>
              <a:gd name="connsiteY3" fmla="*/ 3012727 h 4004320"/>
              <a:gd name="connsiteX4" fmla="*/ 2825931 w 3661380"/>
              <a:gd name="connsiteY4" fmla="*/ 4004320 h 4004320"/>
              <a:gd name="connsiteX5" fmla="*/ 2267460 w 3661380"/>
              <a:gd name="connsiteY5" fmla="*/ 3502584 h 4004320"/>
              <a:gd name="connsiteX6" fmla="*/ 0 w 3661380"/>
              <a:gd name="connsiteY6" fmla="*/ 1539050 h 4004320"/>
              <a:gd name="connsiteX0" fmla="*/ 0 w 3724128"/>
              <a:gd name="connsiteY0" fmla="*/ 1539050 h 4004320"/>
              <a:gd name="connsiteX1" fmla="*/ 157595 w 3724128"/>
              <a:gd name="connsiteY1" fmla="*/ 290084 h 4004320"/>
              <a:gd name="connsiteX2" fmla="*/ 2206253 w 3724128"/>
              <a:gd name="connsiteY2" fmla="*/ 0 h 4004320"/>
              <a:gd name="connsiteX3" fmla="*/ 3607632 w 3724128"/>
              <a:gd name="connsiteY3" fmla="*/ 3012727 h 4004320"/>
              <a:gd name="connsiteX4" fmla="*/ 2825931 w 3724128"/>
              <a:gd name="connsiteY4" fmla="*/ 4004320 h 4004320"/>
              <a:gd name="connsiteX5" fmla="*/ 2267460 w 3724128"/>
              <a:gd name="connsiteY5" fmla="*/ 3502584 h 4004320"/>
              <a:gd name="connsiteX6" fmla="*/ 0 w 3724128"/>
              <a:gd name="connsiteY6" fmla="*/ 1539050 h 4004320"/>
              <a:gd name="connsiteX0" fmla="*/ 0 w 3724128"/>
              <a:gd name="connsiteY0" fmla="*/ 1539050 h 4004320"/>
              <a:gd name="connsiteX1" fmla="*/ 157595 w 3724128"/>
              <a:gd name="connsiteY1" fmla="*/ 290084 h 4004320"/>
              <a:gd name="connsiteX2" fmla="*/ 2206253 w 3724128"/>
              <a:gd name="connsiteY2" fmla="*/ 0 h 4004320"/>
              <a:gd name="connsiteX3" fmla="*/ 3607632 w 3724128"/>
              <a:gd name="connsiteY3" fmla="*/ 3012727 h 4004320"/>
              <a:gd name="connsiteX4" fmla="*/ 2825931 w 3724128"/>
              <a:gd name="connsiteY4" fmla="*/ 4004320 h 4004320"/>
              <a:gd name="connsiteX5" fmla="*/ 2267460 w 3724128"/>
              <a:gd name="connsiteY5" fmla="*/ 3502584 h 4004320"/>
              <a:gd name="connsiteX6" fmla="*/ 0 w 3724128"/>
              <a:gd name="connsiteY6" fmla="*/ 1539050 h 4004320"/>
              <a:gd name="connsiteX0" fmla="*/ 0 w 3607632"/>
              <a:gd name="connsiteY0" fmla="*/ 1539050 h 4004320"/>
              <a:gd name="connsiteX1" fmla="*/ 157595 w 3607632"/>
              <a:gd name="connsiteY1" fmla="*/ 290084 h 4004320"/>
              <a:gd name="connsiteX2" fmla="*/ 2206253 w 3607632"/>
              <a:gd name="connsiteY2" fmla="*/ 0 h 4004320"/>
              <a:gd name="connsiteX3" fmla="*/ 3607632 w 3607632"/>
              <a:gd name="connsiteY3" fmla="*/ 3012727 h 4004320"/>
              <a:gd name="connsiteX4" fmla="*/ 2825931 w 3607632"/>
              <a:gd name="connsiteY4" fmla="*/ 4004320 h 4004320"/>
              <a:gd name="connsiteX5" fmla="*/ 2267460 w 3607632"/>
              <a:gd name="connsiteY5" fmla="*/ 3502584 h 4004320"/>
              <a:gd name="connsiteX6" fmla="*/ 0 w 3607632"/>
              <a:gd name="connsiteY6" fmla="*/ 1539050 h 4004320"/>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607632"/>
              <a:gd name="connsiteY0" fmla="*/ 1539050 h 3971665"/>
              <a:gd name="connsiteX1" fmla="*/ 157595 w 3607632"/>
              <a:gd name="connsiteY1" fmla="*/ 290084 h 3971665"/>
              <a:gd name="connsiteX2" fmla="*/ 2206253 w 3607632"/>
              <a:gd name="connsiteY2" fmla="*/ 0 h 3971665"/>
              <a:gd name="connsiteX3" fmla="*/ 3607632 w 3607632"/>
              <a:gd name="connsiteY3" fmla="*/ 3012727 h 3971665"/>
              <a:gd name="connsiteX4" fmla="*/ 2809074 w 3607632"/>
              <a:gd name="connsiteY4" fmla="*/ 3971665 h 3971665"/>
              <a:gd name="connsiteX5" fmla="*/ 2267460 w 3607632"/>
              <a:gd name="connsiteY5" fmla="*/ 3502584 h 3971665"/>
              <a:gd name="connsiteX6" fmla="*/ 0 w 3607632"/>
              <a:gd name="connsiteY6" fmla="*/ 1539050 h 3971665"/>
              <a:gd name="connsiteX0" fmla="*/ 0 w 3783198"/>
              <a:gd name="connsiteY0" fmla="*/ 1539050 h 3971665"/>
              <a:gd name="connsiteX1" fmla="*/ 157595 w 3783198"/>
              <a:gd name="connsiteY1" fmla="*/ 290084 h 3971665"/>
              <a:gd name="connsiteX2" fmla="*/ 2206253 w 3783198"/>
              <a:gd name="connsiteY2" fmla="*/ 0 h 3971665"/>
              <a:gd name="connsiteX3" fmla="*/ 3783198 w 3783198"/>
              <a:gd name="connsiteY3" fmla="*/ 2824562 h 3971665"/>
              <a:gd name="connsiteX4" fmla="*/ 2809074 w 3783198"/>
              <a:gd name="connsiteY4" fmla="*/ 3971665 h 3971665"/>
              <a:gd name="connsiteX5" fmla="*/ 2267460 w 3783198"/>
              <a:gd name="connsiteY5" fmla="*/ 3502584 h 3971665"/>
              <a:gd name="connsiteX6" fmla="*/ 0 w 3783198"/>
              <a:gd name="connsiteY6" fmla="*/ 1539050 h 3971665"/>
              <a:gd name="connsiteX0" fmla="*/ 0 w 3783198"/>
              <a:gd name="connsiteY0" fmla="*/ 1539050 h 3971665"/>
              <a:gd name="connsiteX1" fmla="*/ 157595 w 3783198"/>
              <a:gd name="connsiteY1" fmla="*/ 290084 h 3971665"/>
              <a:gd name="connsiteX2" fmla="*/ 2206253 w 3783198"/>
              <a:gd name="connsiteY2" fmla="*/ 0 h 3971665"/>
              <a:gd name="connsiteX3" fmla="*/ 3783198 w 3783198"/>
              <a:gd name="connsiteY3" fmla="*/ 2824562 h 3971665"/>
              <a:gd name="connsiteX4" fmla="*/ 2809074 w 3783198"/>
              <a:gd name="connsiteY4" fmla="*/ 3971665 h 3971665"/>
              <a:gd name="connsiteX5" fmla="*/ 2267460 w 3783198"/>
              <a:gd name="connsiteY5" fmla="*/ 3502584 h 3971665"/>
              <a:gd name="connsiteX6" fmla="*/ 0 w 3783198"/>
              <a:gd name="connsiteY6" fmla="*/ 1539050 h 3971665"/>
              <a:gd name="connsiteX0" fmla="*/ 0 w 3783198"/>
              <a:gd name="connsiteY0" fmla="*/ 1539050 h 3971665"/>
              <a:gd name="connsiteX1" fmla="*/ 69780 w 3783198"/>
              <a:gd name="connsiteY1" fmla="*/ 289634 h 3971665"/>
              <a:gd name="connsiteX2" fmla="*/ 2206253 w 3783198"/>
              <a:gd name="connsiteY2" fmla="*/ 0 h 3971665"/>
              <a:gd name="connsiteX3" fmla="*/ 3783198 w 3783198"/>
              <a:gd name="connsiteY3" fmla="*/ 2824562 h 3971665"/>
              <a:gd name="connsiteX4" fmla="*/ 2809074 w 3783198"/>
              <a:gd name="connsiteY4" fmla="*/ 3971665 h 3971665"/>
              <a:gd name="connsiteX5" fmla="*/ 2267460 w 3783198"/>
              <a:gd name="connsiteY5" fmla="*/ 3502584 h 3971665"/>
              <a:gd name="connsiteX6" fmla="*/ 0 w 3783198"/>
              <a:gd name="connsiteY6" fmla="*/ 1539050 h 3971665"/>
              <a:gd name="connsiteX0" fmla="*/ 0 w 3926234"/>
              <a:gd name="connsiteY0" fmla="*/ 1427770 h 3971665"/>
              <a:gd name="connsiteX1" fmla="*/ 212816 w 3926234"/>
              <a:gd name="connsiteY1" fmla="*/ 289634 h 3971665"/>
              <a:gd name="connsiteX2" fmla="*/ 2349289 w 3926234"/>
              <a:gd name="connsiteY2" fmla="*/ 0 h 3971665"/>
              <a:gd name="connsiteX3" fmla="*/ 3926234 w 3926234"/>
              <a:gd name="connsiteY3" fmla="*/ 2824562 h 3971665"/>
              <a:gd name="connsiteX4" fmla="*/ 2952110 w 3926234"/>
              <a:gd name="connsiteY4" fmla="*/ 3971665 h 3971665"/>
              <a:gd name="connsiteX5" fmla="*/ 2410496 w 3926234"/>
              <a:gd name="connsiteY5" fmla="*/ 3502584 h 3971665"/>
              <a:gd name="connsiteX6" fmla="*/ 0 w 3926234"/>
              <a:gd name="connsiteY6" fmla="*/ 1427770 h 3971665"/>
              <a:gd name="connsiteX0" fmla="*/ 0 w 3926234"/>
              <a:gd name="connsiteY0" fmla="*/ 1321133 h 3865028"/>
              <a:gd name="connsiteX1" fmla="*/ 212816 w 3926234"/>
              <a:gd name="connsiteY1" fmla="*/ 182997 h 3865028"/>
              <a:gd name="connsiteX2" fmla="*/ 2228800 w 3926234"/>
              <a:gd name="connsiteY2" fmla="*/ 0 h 3865028"/>
              <a:gd name="connsiteX3" fmla="*/ 3926234 w 3926234"/>
              <a:gd name="connsiteY3" fmla="*/ 2717925 h 3865028"/>
              <a:gd name="connsiteX4" fmla="*/ 2952110 w 3926234"/>
              <a:gd name="connsiteY4" fmla="*/ 3865028 h 3865028"/>
              <a:gd name="connsiteX5" fmla="*/ 2410496 w 3926234"/>
              <a:gd name="connsiteY5" fmla="*/ 3395947 h 3865028"/>
              <a:gd name="connsiteX6" fmla="*/ 0 w 3926234"/>
              <a:gd name="connsiteY6" fmla="*/ 1321133 h 3865028"/>
              <a:gd name="connsiteX0" fmla="*/ 0 w 3926234"/>
              <a:gd name="connsiteY0" fmla="*/ 1321133 h 3865028"/>
              <a:gd name="connsiteX1" fmla="*/ 94481 w 3926234"/>
              <a:gd name="connsiteY1" fmla="*/ 319630 h 3865028"/>
              <a:gd name="connsiteX2" fmla="*/ 2228800 w 3926234"/>
              <a:gd name="connsiteY2" fmla="*/ 0 h 3865028"/>
              <a:gd name="connsiteX3" fmla="*/ 3926234 w 3926234"/>
              <a:gd name="connsiteY3" fmla="*/ 2717925 h 3865028"/>
              <a:gd name="connsiteX4" fmla="*/ 2952110 w 3926234"/>
              <a:gd name="connsiteY4" fmla="*/ 3865028 h 3865028"/>
              <a:gd name="connsiteX5" fmla="*/ 2410496 w 3926234"/>
              <a:gd name="connsiteY5" fmla="*/ 3395947 h 3865028"/>
              <a:gd name="connsiteX6" fmla="*/ 0 w 3926234"/>
              <a:gd name="connsiteY6" fmla="*/ 1321133 h 3865028"/>
              <a:gd name="connsiteX0" fmla="*/ 0 w 4023758"/>
              <a:gd name="connsiteY0" fmla="*/ 1222604 h 3865028"/>
              <a:gd name="connsiteX1" fmla="*/ 192005 w 4023758"/>
              <a:gd name="connsiteY1" fmla="*/ 319630 h 3865028"/>
              <a:gd name="connsiteX2" fmla="*/ 2326324 w 4023758"/>
              <a:gd name="connsiteY2" fmla="*/ 0 h 3865028"/>
              <a:gd name="connsiteX3" fmla="*/ 4023758 w 4023758"/>
              <a:gd name="connsiteY3" fmla="*/ 2717925 h 3865028"/>
              <a:gd name="connsiteX4" fmla="*/ 3049634 w 4023758"/>
              <a:gd name="connsiteY4" fmla="*/ 3865028 h 3865028"/>
              <a:gd name="connsiteX5" fmla="*/ 2508020 w 4023758"/>
              <a:gd name="connsiteY5" fmla="*/ 3395947 h 3865028"/>
              <a:gd name="connsiteX6" fmla="*/ 0 w 4023758"/>
              <a:gd name="connsiteY6" fmla="*/ 1222604 h 386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758" h="3865028">
                <a:moveTo>
                  <a:pt x="0" y="1222604"/>
                </a:moveTo>
                <a:cubicBezTo>
                  <a:pt x="51626" y="838598"/>
                  <a:pt x="140379" y="703636"/>
                  <a:pt x="192005" y="319630"/>
                </a:cubicBezTo>
                <a:cubicBezTo>
                  <a:pt x="2218415" y="36729"/>
                  <a:pt x="1625404" y="117903"/>
                  <a:pt x="2326324" y="0"/>
                </a:cubicBezTo>
                <a:lnTo>
                  <a:pt x="4023758" y="2717925"/>
                </a:lnTo>
                <a:cubicBezTo>
                  <a:pt x="3062454" y="3838803"/>
                  <a:pt x="3847554" y="2910583"/>
                  <a:pt x="3049634" y="3865028"/>
                </a:cubicBezTo>
                <a:lnTo>
                  <a:pt x="2508020" y="3395947"/>
                </a:lnTo>
                <a:lnTo>
                  <a:pt x="0" y="1222604"/>
                </a:lnTo>
                <a:close/>
              </a:path>
            </a:pathLst>
          </a:custGeom>
          <a:gradFill>
            <a:gsLst>
              <a:gs pos="20000">
                <a:srgbClr val="BDCF82">
                  <a:alpha val="56863"/>
                </a:srgbClr>
              </a:gs>
              <a:gs pos="36000">
                <a:schemeClr val="accent4">
                  <a:tint val="37000"/>
                  <a:satMod val="300000"/>
                </a:schemeClr>
              </a:gs>
              <a:gs pos="100000">
                <a:schemeClr val="accent4">
                  <a:tint val="15000"/>
                  <a:satMod val="350000"/>
                </a:schemeClr>
              </a:gs>
            </a:gsLst>
            <a:lin ang="7200000" scaled="0"/>
          </a:gradFill>
          <a:ln>
            <a:solidFill>
              <a:srgbClr val="FFFFFE"/>
            </a:solidFill>
          </a:ln>
        </p:spPr>
        <p:style>
          <a:lnRef idx="1">
            <a:schemeClr val="accent4"/>
          </a:lnRef>
          <a:fillRef idx="2">
            <a:schemeClr val="accent4"/>
          </a:fillRef>
          <a:effectRef idx="1">
            <a:schemeClr val="accent4"/>
          </a:effectRef>
          <a:fontRef idx="minor">
            <a:schemeClr val="dk1"/>
          </a:fontRef>
        </p:style>
        <p:txBody>
          <a:bodyPr anchor="ctr"/>
          <a:lstStyle/>
          <a:p>
            <a:pPr algn="ctr" defTabSz="457048" eaLnBrk="1" hangingPunct="1">
              <a:defRPr/>
            </a:pPr>
            <a:endParaRPr lang="en-US" dirty="0">
              <a:latin typeface="Calibri" panose="020F0502020204030204" pitchFamily="34" charset="0"/>
            </a:endParaRPr>
          </a:p>
        </p:txBody>
      </p:sp>
      <p:sp>
        <p:nvSpPr>
          <p:cNvPr id="17" name="Trapezoid 16"/>
          <p:cNvSpPr/>
          <p:nvPr/>
        </p:nvSpPr>
        <p:spPr>
          <a:xfrm rot="19146285">
            <a:off x="3857441" y="3431851"/>
            <a:ext cx="2159000" cy="1254125"/>
          </a:xfrm>
          <a:custGeom>
            <a:avLst/>
            <a:gdLst>
              <a:gd name="connsiteX0" fmla="*/ 0 w 1799113"/>
              <a:gd name="connsiteY0" fmla="*/ 994107 h 994107"/>
              <a:gd name="connsiteX1" fmla="*/ 248527 w 1799113"/>
              <a:gd name="connsiteY1" fmla="*/ 0 h 994107"/>
              <a:gd name="connsiteX2" fmla="*/ 1550586 w 1799113"/>
              <a:gd name="connsiteY2" fmla="*/ 0 h 994107"/>
              <a:gd name="connsiteX3" fmla="*/ 1799113 w 1799113"/>
              <a:gd name="connsiteY3" fmla="*/ 994107 h 994107"/>
              <a:gd name="connsiteX4" fmla="*/ 0 w 1799113"/>
              <a:gd name="connsiteY4" fmla="*/ 994107 h 994107"/>
              <a:gd name="connsiteX0" fmla="*/ 0 w 1799113"/>
              <a:gd name="connsiteY0" fmla="*/ 1055528 h 1055528"/>
              <a:gd name="connsiteX1" fmla="*/ 248527 w 1799113"/>
              <a:gd name="connsiteY1" fmla="*/ 61421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248527 w 1799113"/>
              <a:gd name="connsiteY1" fmla="*/ 61421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176134 w 1799113"/>
              <a:gd name="connsiteY1" fmla="*/ 56326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176134 w 1799113"/>
              <a:gd name="connsiteY1" fmla="*/ 56326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158598 w 1799113"/>
              <a:gd name="connsiteY1" fmla="*/ 98743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55528 h 1055528"/>
              <a:gd name="connsiteX1" fmla="*/ 158598 w 1799113"/>
              <a:gd name="connsiteY1" fmla="*/ 98743 h 1055528"/>
              <a:gd name="connsiteX2" fmla="*/ 1546178 w 1799113"/>
              <a:gd name="connsiteY2" fmla="*/ 0 h 1055528"/>
              <a:gd name="connsiteX3" fmla="*/ 1799113 w 1799113"/>
              <a:gd name="connsiteY3" fmla="*/ 1055528 h 1055528"/>
              <a:gd name="connsiteX4" fmla="*/ 0 w 1799113"/>
              <a:gd name="connsiteY4" fmla="*/ 1055528 h 1055528"/>
              <a:gd name="connsiteX0" fmla="*/ 0 w 1799113"/>
              <a:gd name="connsiteY0" fmla="*/ 1032116 h 1032116"/>
              <a:gd name="connsiteX1" fmla="*/ 158598 w 1799113"/>
              <a:gd name="connsiteY1" fmla="*/ 75331 h 1032116"/>
              <a:gd name="connsiteX2" fmla="*/ 1506699 w 1799113"/>
              <a:gd name="connsiteY2" fmla="*/ 0 h 1032116"/>
              <a:gd name="connsiteX3" fmla="*/ 1799113 w 1799113"/>
              <a:gd name="connsiteY3" fmla="*/ 1032116 h 1032116"/>
              <a:gd name="connsiteX4" fmla="*/ 0 w 1799113"/>
              <a:gd name="connsiteY4" fmla="*/ 1032116 h 1032116"/>
              <a:gd name="connsiteX0" fmla="*/ 0 w 1799113"/>
              <a:gd name="connsiteY0" fmla="*/ 1032116 h 1032116"/>
              <a:gd name="connsiteX1" fmla="*/ 158598 w 1799113"/>
              <a:gd name="connsiteY1" fmla="*/ 75331 h 1032116"/>
              <a:gd name="connsiteX2" fmla="*/ 1506699 w 1799113"/>
              <a:gd name="connsiteY2" fmla="*/ 0 h 1032116"/>
              <a:gd name="connsiteX3" fmla="*/ 1799113 w 1799113"/>
              <a:gd name="connsiteY3" fmla="*/ 1032116 h 1032116"/>
              <a:gd name="connsiteX4" fmla="*/ 0 w 1799113"/>
              <a:gd name="connsiteY4" fmla="*/ 1032116 h 1032116"/>
              <a:gd name="connsiteX0" fmla="*/ 0 w 1679114"/>
              <a:gd name="connsiteY0" fmla="*/ 1270453 h 1270453"/>
              <a:gd name="connsiteX1" fmla="*/ 38599 w 1679114"/>
              <a:gd name="connsiteY1" fmla="*/ 75331 h 1270453"/>
              <a:gd name="connsiteX2" fmla="*/ 1386700 w 1679114"/>
              <a:gd name="connsiteY2" fmla="*/ 0 h 1270453"/>
              <a:gd name="connsiteX3" fmla="*/ 1679114 w 1679114"/>
              <a:gd name="connsiteY3" fmla="*/ 1032116 h 1270453"/>
              <a:gd name="connsiteX4" fmla="*/ 0 w 1679114"/>
              <a:gd name="connsiteY4" fmla="*/ 1270453 h 1270453"/>
              <a:gd name="connsiteX0" fmla="*/ 0 w 1972308"/>
              <a:gd name="connsiteY0" fmla="*/ 1270453 h 1270453"/>
              <a:gd name="connsiteX1" fmla="*/ 38599 w 1972308"/>
              <a:gd name="connsiteY1" fmla="*/ 75331 h 1270453"/>
              <a:gd name="connsiteX2" fmla="*/ 1386700 w 1972308"/>
              <a:gd name="connsiteY2" fmla="*/ 0 h 1270453"/>
              <a:gd name="connsiteX3" fmla="*/ 1972308 w 1972308"/>
              <a:gd name="connsiteY3" fmla="*/ 959627 h 1270453"/>
              <a:gd name="connsiteX4" fmla="*/ 0 w 1972308"/>
              <a:gd name="connsiteY4" fmla="*/ 1270453 h 1270453"/>
              <a:gd name="connsiteX0" fmla="*/ 0 w 2088587"/>
              <a:gd name="connsiteY0" fmla="*/ 1227350 h 1227350"/>
              <a:gd name="connsiteX1" fmla="*/ 154878 w 2088587"/>
              <a:gd name="connsiteY1" fmla="*/ 75331 h 1227350"/>
              <a:gd name="connsiteX2" fmla="*/ 1502979 w 2088587"/>
              <a:gd name="connsiteY2" fmla="*/ 0 h 1227350"/>
              <a:gd name="connsiteX3" fmla="*/ 2088587 w 2088587"/>
              <a:gd name="connsiteY3" fmla="*/ 959627 h 1227350"/>
              <a:gd name="connsiteX4" fmla="*/ 0 w 2088587"/>
              <a:gd name="connsiteY4" fmla="*/ 1227350 h 1227350"/>
              <a:gd name="connsiteX0" fmla="*/ 0 w 2059339"/>
              <a:gd name="connsiteY0" fmla="*/ 1227350 h 1227350"/>
              <a:gd name="connsiteX1" fmla="*/ 154878 w 2059339"/>
              <a:gd name="connsiteY1" fmla="*/ 75331 h 1227350"/>
              <a:gd name="connsiteX2" fmla="*/ 1502979 w 2059339"/>
              <a:gd name="connsiteY2" fmla="*/ 0 h 1227350"/>
              <a:gd name="connsiteX3" fmla="*/ 2059339 w 2059339"/>
              <a:gd name="connsiteY3" fmla="*/ 944815 h 1227350"/>
              <a:gd name="connsiteX4" fmla="*/ 0 w 2059339"/>
              <a:gd name="connsiteY4" fmla="*/ 1227350 h 1227350"/>
              <a:gd name="connsiteX0" fmla="*/ 0 w 2158662"/>
              <a:gd name="connsiteY0" fmla="*/ 1254735 h 1254735"/>
              <a:gd name="connsiteX1" fmla="*/ 254201 w 2158662"/>
              <a:gd name="connsiteY1" fmla="*/ 75331 h 1254735"/>
              <a:gd name="connsiteX2" fmla="*/ 1602302 w 2158662"/>
              <a:gd name="connsiteY2" fmla="*/ 0 h 1254735"/>
              <a:gd name="connsiteX3" fmla="*/ 2158662 w 2158662"/>
              <a:gd name="connsiteY3" fmla="*/ 944815 h 1254735"/>
              <a:gd name="connsiteX4" fmla="*/ 0 w 2158662"/>
              <a:gd name="connsiteY4" fmla="*/ 1254735 h 1254735"/>
              <a:gd name="connsiteX0" fmla="*/ 0 w 2158662"/>
              <a:gd name="connsiteY0" fmla="*/ 1254735 h 1254735"/>
              <a:gd name="connsiteX1" fmla="*/ 254201 w 2158662"/>
              <a:gd name="connsiteY1" fmla="*/ 75331 h 1254735"/>
              <a:gd name="connsiteX2" fmla="*/ 1602302 w 2158662"/>
              <a:gd name="connsiteY2" fmla="*/ 0 h 1254735"/>
              <a:gd name="connsiteX3" fmla="*/ 2158662 w 2158662"/>
              <a:gd name="connsiteY3" fmla="*/ 944815 h 1254735"/>
              <a:gd name="connsiteX4" fmla="*/ 0 w 2158662"/>
              <a:gd name="connsiteY4" fmla="*/ 1254735 h 1254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662" h="1254735">
                <a:moveTo>
                  <a:pt x="0" y="1254735"/>
                </a:moveTo>
                <a:lnTo>
                  <a:pt x="254201" y="75331"/>
                </a:lnTo>
                <a:cubicBezTo>
                  <a:pt x="643647" y="171137"/>
                  <a:pt x="946793" y="211396"/>
                  <a:pt x="1602302" y="0"/>
                </a:cubicBezTo>
                <a:lnTo>
                  <a:pt x="2158662" y="944815"/>
                </a:lnTo>
                <a:lnTo>
                  <a:pt x="0" y="1254735"/>
                </a:lnTo>
                <a:close/>
              </a:path>
            </a:pathLst>
          </a:custGeom>
          <a:gradFill>
            <a:gsLst>
              <a:gs pos="0">
                <a:srgbClr val="A6CDE9"/>
              </a:gs>
              <a:gs pos="26000">
                <a:schemeClr val="accent6">
                  <a:lumMod val="40000"/>
                  <a:lumOff val="60000"/>
                </a:schemeClr>
              </a:gs>
              <a:gs pos="100000">
                <a:schemeClr val="accent6">
                  <a:tint val="15000"/>
                  <a:satMod val="350000"/>
                </a:schemeClr>
              </a:gs>
            </a:gsLst>
          </a:gradFill>
          <a:ln>
            <a:solidFill>
              <a:srgbClr val="FFFFFE"/>
            </a:solidFill>
          </a:ln>
        </p:spPr>
        <p:style>
          <a:lnRef idx="1">
            <a:schemeClr val="accent6"/>
          </a:lnRef>
          <a:fillRef idx="2">
            <a:schemeClr val="accent6"/>
          </a:fillRef>
          <a:effectRef idx="1">
            <a:schemeClr val="accent6"/>
          </a:effectRef>
          <a:fontRef idx="minor">
            <a:schemeClr val="dk1"/>
          </a:fontRef>
        </p:style>
        <p:txBody>
          <a:bodyPr anchor="ctr"/>
          <a:lstStyle/>
          <a:p>
            <a:pPr algn="ctr" defTabSz="457048" eaLnBrk="1" hangingPunct="1">
              <a:defRPr/>
            </a:pPr>
            <a:endParaRPr lang="en-US" dirty="0">
              <a:latin typeface="Calibri" panose="020F0502020204030204" pitchFamily="34" charset="0"/>
            </a:endParaRPr>
          </a:p>
        </p:txBody>
      </p:sp>
      <p:sp>
        <p:nvSpPr>
          <p:cNvPr id="2" name="Oval 1"/>
          <p:cNvSpPr/>
          <p:nvPr/>
        </p:nvSpPr>
        <p:spPr>
          <a:xfrm>
            <a:off x="1228725" y="898760"/>
            <a:ext cx="3832225" cy="3516312"/>
          </a:xfrm>
          <a:prstGeom prst="ellipse">
            <a:avLst/>
          </a:prstGeom>
          <a:solidFill>
            <a:srgbClr val="E8D9B2"/>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anchor="ctr"/>
          <a:lstStyle/>
          <a:p>
            <a:pPr algn="ctr" defTabSz="457048" eaLnBrk="1" fontAlgn="auto" hangingPunct="1">
              <a:spcBef>
                <a:spcPts val="0"/>
              </a:spcBef>
              <a:spcAft>
                <a:spcPts val="0"/>
              </a:spcAft>
              <a:defRPr/>
            </a:pPr>
            <a:endParaRPr lang="en-US" dirty="0">
              <a:latin typeface="Calibri" panose="020F0502020204030204" pitchFamily="34" charset="0"/>
            </a:endParaRPr>
          </a:p>
        </p:txBody>
      </p:sp>
      <p:cxnSp>
        <p:nvCxnSpPr>
          <p:cNvPr id="4" name="Straight Connector 3"/>
          <p:cNvCxnSpPr/>
          <p:nvPr/>
        </p:nvCxnSpPr>
        <p:spPr>
          <a:xfrm>
            <a:off x="3048000" y="898760"/>
            <a:ext cx="96838" cy="1693628"/>
          </a:xfrm>
          <a:prstGeom prst="line">
            <a:avLst/>
          </a:prstGeom>
          <a:ln>
            <a:solidFill>
              <a:srgbClr val="FFFFFE"/>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521251" y="2559050"/>
            <a:ext cx="1631524" cy="1047623"/>
          </a:xfrm>
          <a:prstGeom prst="line">
            <a:avLst/>
          </a:prstGeom>
          <a:ln>
            <a:solidFill>
              <a:srgbClr val="FFFFFE"/>
            </a:solidFill>
          </a:ln>
        </p:spPr>
        <p:style>
          <a:lnRef idx="1">
            <a:schemeClr val="accent1"/>
          </a:lnRef>
          <a:fillRef idx="0">
            <a:schemeClr val="accent1"/>
          </a:fillRef>
          <a:effectRef idx="0">
            <a:schemeClr val="accent1"/>
          </a:effectRef>
          <a:fontRef idx="minor">
            <a:schemeClr val="tx1"/>
          </a:fontRef>
        </p:style>
      </p:cxnSp>
      <p:sp>
        <p:nvSpPr>
          <p:cNvPr id="14342" name="TextBox 11"/>
          <p:cNvSpPr txBox="1">
            <a:spLocks noChangeArrowheads="1"/>
          </p:cNvSpPr>
          <p:nvPr/>
        </p:nvSpPr>
        <p:spPr bwMode="auto">
          <a:xfrm>
            <a:off x="1672433" y="1938074"/>
            <a:ext cx="1282700" cy="369888"/>
          </a:xfrm>
          <a:prstGeom prst="rect">
            <a:avLst/>
          </a:prstGeom>
          <a:noFill/>
          <a:ln w="9525">
            <a:noFill/>
            <a:miter lim="800000"/>
            <a:headEnd/>
            <a:tailEnd/>
          </a:ln>
        </p:spPr>
        <p:txBody>
          <a:bodyPr wrap="square" lIns="91410" tIns="45706" rIns="91410" bIns="45706">
            <a:spAutoFit/>
          </a:bodyPr>
          <a:lstStyle/>
          <a:p>
            <a:pPr defTabSz="457048" eaLnBrk="1" hangingPunct="1">
              <a:defRPr/>
            </a:pPr>
            <a:r>
              <a:rPr lang="en-US" dirty="0">
                <a:solidFill>
                  <a:schemeClr val="tx2"/>
                </a:solidFill>
                <a:latin typeface="Calibri" panose="020F0502020204030204" pitchFamily="34" charset="0"/>
                <a:ea typeface="ヒラギノ角ゴ Pro W3" pitchFamily="-111" charset="-128"/>
                <a:cs typeface="ヒラギノ角ゴ Pro W3" pitchFamily="-111" charset="-128"/>
              </a:rPr>
              <a:t>Aggressive</a:t>
            </a:r>
          </a:p>
        </p:txBody>
      </p:sp>
      <p:sp>
        <p:nvSpPr>
          <p:cNvPr id="14343" name="TextBox 12"/>
          <p:cNvSpPr txBox="1">
            <a:spLocks noChangeArrowheads="1"/>
          </p:cNvSpPr>
          <p:nvPr/>
        </p:nvSpPr>
        <p:spPr bwMode="auto">
          <a:xfrm>
            <a:off x="3432179" y="1951409"/>
            <a:ext cx="1153315" cy="369887"/>
          </a:xfrm>
          <a:prstGeom prst="rect">
            <a:avLst/>
          </a:prstGeom>
          <a:noFill/>
          <a:ln w="9525">
            <a:noFill/>
            <a:miter lim="800000"/>
            <a:headEnd/>
            <a:tailEnd/>
          </a:ln>
        </p:spPr>
        <p:txBody>
          <a:bodyPr wrap="square" lIns="91410" tIns="45706" rIns="91410" bIns="45706">
            <a:spAutoFit/>
          </a:bodyPr>
          <a:lstStyle/>
          <a:p>
            <a:pPr defTabSz="457048" eaLnBrk="1" hangingPunct="1">
              <a:defRPr/>
            </a:pPr>
            <a:r>
              <a:rPr lang="en-US" dirty="0">
                <a:solidFill>
                  <a:schemeClr val="tx2"/>
                </a:solidFill>
                <a:latin typeface="Calibri" panose="020F0502020204030204" pitchFamily="34" charset="0"/>
                <a:ea typeface="ヒラギノ角ゴ Pro W3" pitchFamily="-111" charset="-128"/>
                <a:cs typeface="ヒラギノ角ゴ Pro W3" pitchFamily="-111" charset="-128"/>
              </a:rPr>
              <a:t>Moderate</a:t>
            </a:r>
          </a:p>
        </p:txBody>
      </p:sp>
      <p:sp>
        <p:nvSpPr>
          <p:cNvPr id="38921" name="TextBox 13"/>
          <p:cNvSpPr txBox="1">
            <a:spLocks noChangeArrowheads="1"/>
          </p:cNvSpPr>
          <p:nvPr/>
        </p:nvSpPr>
        <p:spPr bwMode="auto">
          <a:xfrm>
            <a:off x="2033220" y="3510342"/>
            <a:ext cx="1481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eaLnBrk="1" hangingPunct="1"/>
            <a:r>
              <a:rPr lang="en-US" altLang="en-US" dirty="0">
                <a:solidFill>
                  <a:schemeClr val="tx2"/>
                </a:solidFill>
                <a:latin typeface="Calibri" panose="020F0502020204030204" pitchFamily="34" charset="0"/>
                <a:cs typeface="Arial" panose="020B0604020202020204" pitchFamily="34" charset="0"/>
              </a:rPr>
              <a:t>Conservative</a:t>
            </a:r>
          </a:p>
        </p:txBody>
      </p:sp>
      <p:cxnSp>
        <p:nvCxnSpPr>
          <p:cNvPr id="10" name="Straight Connector 9"/>
          <p:cNvCxnSpPr/>
          <p:nvPr/>
        </p:nvCxnSpPr>
        <p:spPr>
          <a:xfrm flipH="1" flipV="1">
            <a:off x="3151188" y="2578335"/>
            <a:ext cx="802481" cy="1670284"/>
          </a:xfrm>
          <a:prstGeom prst="line">
            <a:avLst/>
          </a:prstGeom>
          <a:ln w="28575" cmpd="sng">
            <a:solidFill>
              <a:srgbClr val="FFFFF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155951" y="2578336"/>
            <a:ext cx="1771649" cy="658449"/>
          </a:xfrm>
          <a:prstGeom prst="line">
            <a:avLst/>
          </a:prstGeom>
          <a:ln w="28575" cmpd="sng">
            <a:solidFill>
              <a:srgbClr val="FFFFFE"/>
            </a:solidFill>
          </a:ln>
        </p:spPr>
        <p:style>
          <a:lnRef idx="1">
            <a:schemeClr val="accent1"/>
          </a:lnRef>
          <a:fillRef idx="0">
            <a:schemeClr val="accent1"/>
          </a:fillRef>
          <a:effectRef idx="0">
            <a:schemeClr val="accent1"/>
          </a:effectRef>
          <a:fontRef idx="minor">
            <a:schemeClr val="tx1"/>
          </a:fontRef>
        </p:style>
      </p:cxnSp>
      <p:sp>
        <p:nvSpPr>
          <p:cNvPr id="15371" name="TextBox 14"/>
          <p:cNvSpPr txBox="1">
            <a:spLocks noChangeArrowheads="1"/>
          </p:cNvSpPr>
          <p:nvPr/>
        </p:nvSpPr>
        <p:spPr bwMode="auto">
          <a:xfrm>
            <a:off x="3617913" y="3071812"/>
            <a:ext cx="106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91410" bIns="45706">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eaLnBrk="1" hangingPunct="1"/>
            <a:r>
              <a:rPr lang="en-US" altLang="en-US" sz="2400" dirty="0">
                <a:solidFill>
                  <a:schemeClr val="tx2"/>
                </a:solidFill>
                <a:latin typeface="Calibri" panose="020F0502020204030204" pitchFamily="34" charset="0"/>
              </a:rPr>
              <a:t>$125k</a:t>
            </a:r>
          </a:p>
        </p:txBody>
      </p:sp>
      <p:cxnSp>
        <p:nvCxnSpPr>
          <p:cNvPr id="19" name="Straight Connector 18"/>
          <p:cNvCxnSpPr/>
          <p:nvPr/>
        </p:nvCxnSpPr>
        <p:spPr>
          <a:xfrm flipH="1">
            <a:off x="4394200" y="2376722"/>
            <a:ext cx="1736725" cy="606425"/>
          </a:xfrm>
          <a:prstGeom prst="line">
            <a:avLst/>
          </a:prstGeom>
          <a:ln w="28575" cmpd="sng">
            <a:solidFill>
              <a:srgbClr val="FFFFFE"/>
            </a:solidFill>
          </a:ln>
        </p:spPr>
        <p:style>
          <a:lnRef idx="1">
            <a:schemeClr val="accent1"/>
          </a:lnRef>
          <a:fillRef idx="0">
            <a:schemeClr val="accent1"/>
          </a:fillRef>
          <a:effectRef idx="0">
            <a:schemeClr val="accent1"/>
          </a:effectRef>
          <a:fontRef idx="minor">
            <a:schemeClr val="tx1"/>
          </a:fontRef>
        </p:style>
      </p:cxnSp>
      <p:sp>
        <p:nvSpPr>
          <p:cNvPr id="15374" name="TextBox 19"/>
          <p:cNvSpPr txBox="1">
            <a:spLocks noChangeArrowheads="1"/>
          </p:cNvSpPr>
          <p:nvPr/>
        </p:nvSpPr>
        <p:spPr bwMode="auto">
          <a:xfrm>
            <a:off x="5613400" y="2016360"/>
            <a:ext cx="2819400" cy="461962"/>
          </a:xfrm>
          <a:prstGeom prst="rect">
            <a:avLst/>
          </a:prstGeom>
          <a:noFill/>
          <a:ln w="9525">
            <a:noFill/>
            <a:miter lim="800000"/>
            <a:headEnd/>
            <a:tailEnd/>
          </a:ln>
        </p:spPr>
        <p:txBody>
          <a:bodyPr lIns="91410" tIns="45706" rIns="91410" bIns="45706">
            <a:spAutoFit/>
          </a:bodyPr>
          <a:lstStyle/>
          <a:p>
            <a:pPr algn="ctr" defTabSz="457048" eaLnBrk="1" hangingPunct="1">
              <a:defRPr/>
            </a:pPr>
            <a:r>
              <a:rPr lang="en-US" sz="2400" dirty="0">
                <a:solidFill>
                  <a:srgbClr val="FFFFFE"/>
                </a:solidFill>
                <a:latin typeface="Calibri" panose="020F0502020204030204" pitchFamily="34" charset="0"/>
                <a:ea typeface="ヒラギノ角ゴ Pro W3" pitchFamily="-111" charset="-128"/>
                <a:cs typeface="ヒラギノ角ゴ Pro W3" pitchFamily="-111" charset="-128"/>
              </a:rPr>
              <a:t>Cash value</a:t>
            </a:r>
          </a:p>
        </p:txBody>
      </p:sp>
      <p:sp>
        <p:nvSpPr>
          <p:cNvPr id="15377" name="TextBox 17"/>
          <p:cNvSpPr txBox="1">
            <a:spLocks noChangeArrowheads="1"/>
          </p:cNvSpPr>
          <p:nvPr/>
        </p:nvSpPr>
        <p:spPr bwMode="auto">
          <a:xfrm>
            <a:off x="6184900" y="2521185"/>
            <a:ext cx="3276600" cy="461962"/>
          </a:xfrm>
          <a:prstGeom prst="rect">
            <a:avLst/>
          </a:prstGeom>
          <a:noFill/>
          <a:ln w="9525">
            <a:noFill/>
            <a:miter lim="800000"/>
            <a:headEnd/>
            <a:tailEnd/>
          </a:ln>
        </p:spPr>
        <p:txBody>
          <a:bodyPr lIns="91410" tIns="45706" rIns="91410" bIns="45706">
            <a:spAutoFit/>
          </a:bodyPr>
          <a:lstStyle/>
          <a:p>
            <a:pPr defTabSz="457048" eaLnBrk="1" hangingPunct="1">
              <a:defRPr/>
            </a:pPr>
            <a:r>
              <a:rPr lang="en-US" sz="2400" dirty="0">
                <a:solidFill>
                  <a:srgbClr val="FFFFFE"/>
                </a:solidFill>
                <a:latin typeface="Calibri" panose="020F0502020204030204" pitchFamily="34" charset="0"/>
                <a:ea typeface="ヒラギノ角ゴ Pro W3" pitchFamily="-111" charset="-128"/>
                <a:cs typeface="ヒラギノ角ゴ Pro W3" pitchFamily="-111" charset="-128"/>
              </a:rPr>
              <a:t>Death benefit</a:t>
            </a:r>
          </a:p>
        </p:txBody>
      </p:sp>
      <p:cxnSp>
        <p:nvCxnSpPr>
          <p:cNvPr id="23" name="Straight Connector 22"/>
          <p:cNvCxnSpPr>
            <a:stCxn id="15377" idx="1"/>
          </p:cNvCxnSpPr>
          <p:nvPr/>
        </p:nvCxnSpPr>
        <p:spPr>
          <a:xfrm flipH="1">
            <a:off x="5461000" y="2752960"/>
            <a:ext cx="723900" cy="650875"/>
          </a:xfrm>
          <a:prstGeom prst="line">
            <a:avLst/>
          </a:prstGeom>
          <a:ln w="28575" cmpd="sng">
            <a:solidFill>
              <a:srgbClr val="FFFFFE"/>
            </a:solidFill>
          </a:ln>
        </p:spPr>
        <p:style>
          <a:lnRef idx="1">
            <a:schemeClr val="accent1"/>
          </a:lnRef>
          <a:fillRef idx="0">
            <a:schemeClr val="accent1"/>
          </a:fillRef>
          <a:effectRef idx="0">
            <a:schemeClr val="accent1"/>
          </a:effectRef>
          <a:fontRef idx="minor">
            <a:schemeClr val="tx1"/>
          </a:fontRef>
        </p:style>
      </p:cxnSp>
      <p:sp>
        <p:nvSpPr>
          <p:cNvPr id="38929" name="TextBox 19"/>
          <p:cNvSpPr txBox="1">
            <a:spLocks noChangeArrowheads="1"/>
          </p:cNvSpPr>
          <p:nvPr/>
        </p:nvSpPr>
        <p:spPr bwMode="auto">
          <a:xfrm>
            <a:off x="223838" y="435210"/>
            <a:ext cx="8742362" cy="95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91410" bIns="45706">
            <a:spAutoFit/>
          </a:bodyPr>
          <a:lstStyle>
            <a:lvl1pPr marL="342900" indent="-342900">
              <a:defRPr>
                <a:solidFill>
                  <a:schemeClr val="tx1"/>
                </a:solidFill>
                <a:latin typeface="Arial" panose="020B0604020202020204" pitchFamily="34" charset="0"/>
                <a:ea typeface="ヒラギノ角ゴ Pro W3"/>
                <a:cs typeface="ヒラギノ角ゴ Pro W3"/>
              </a:defRPr>
            </a:lvl1pPr>
            <a:lvl2pPr>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lvl="1" indent="0" algn="ctr" eaLnBrk="1" hangingPunct="1"/>
            <a:r>
              <a:rPr lang="en-US" altLang="en-US" sz="2800" dirty="0">
                <a:solidFill>
                  <a:srgbClr val="FFFFFE"/>
                </a:solidFill>
                <a:latin typeface="Times New Roman" panose="02020603050405020304" pitchFamily="18" charset="0"/>
                <a:cs typeface="Times New Roman" panose="02020603050405020304" pitchFamily="18" charset="0"/>
              </a:rPr>
              <a:t>Asset-based LTC with life insurance concept</a:t>
            </a:r>
            <a:br>
              <a:rPr lang="en-US" altLang="en-US" sz="2800" dirty="0">
                <a:solidFill>
                  <a:srgbClr val="FFFFFE"/>
                </a:solidFill>
                <a:latin typeface="Times New Roman" panose="02020603050405020304" pitchFamily="18" charset="0"/>
                <a:cs typeface="Times New Roman" panose="02020603050405020304" pitchFamily="18" charset="0"/>
              </a:rPr>
            </a:br>
            <a:r>
              <a:rPr lang="en-US" altLang="en-US" sz="2800" dirty="0">
                <a:solidFill>
                  <a:srgbClr val="FFFFFE"/>
                </a:solidFill>
                <a:latin typeface="Times New Roman" panose="02020603050405020304" pitchFamily="18" charset="0"/>
                <a:cs typeface="Times New Roman" panose="02020603050405020304" pitchFamily="18" charset="0"/>
              </a:rPr>
              <a:t>                                                         (example)</a:t>
            </a:r>
          </a:p>
        </p:txBody>
      </p:sp>
      <p:sp>
        <p:nvSpPr>
          <p:cNvPr id="38930" name="TextBox 21"/>
          <p:cNvSpPr txBox="1">
            <a:spLocks noChangeArrowheads="1"/>
          </p:cNvSpPr>
          <p:nvPr/>
        </p:nvSpPr>
        <p:spPr bwMode="auto">
          <a:xfrm>
            <a:off x="241300" y="4354747"/>
            <a:ext cx="3924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91410" bIns="45706">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eaLnBrk="1" hangingPunct="1"/>
            <a:r>
              <a:rPr lang="en-US" altLang="en-US" sz="1400" b="1" dirty="0">
                <a:solidFill>
                  <a:srgbClr val="FFFFFE"/>
                </a:solidFill>
                <a:latin typeface="Calibri" panose="020F0502020204030204" pitchFamily="34" charset="0"/>
              </a:rPr>
              <a:t>Typical portfolio assets:</a:t>
            </a:r>
          </a:p>
          <a:p>
            <a:pPr eaLnBrk="1" hangingPunct="1">
              <a:spcAft>
                <a:spcPts val="600"/>
              </a:spcAft>
            </a:pPr>
            <a:r>
              <a:rPr lang="en-US" altLang="en-US" sz="1200" dirty="0">
                <a:solidFill>
                  <a:srgbClr val="FFFFFE"/>
                </a:solidFill>
                <a:latin typeface="Calibri" panose="020F0502020204030204" pitchFamily="34" charset="0"/>
              </a:rPr>
              <a:t>Aggressive — assets positioned for significant growth with acceptance of the risk of principal loss</a:t>
            </a:r>
          </a:p>
          <a:p>
            <a:pPr eaLnBrk="1" hangingPunct="1">
              <a:spcAft>
                <a:spcPts val="600"/>
              </a:spcAft>
            </a:pPr>
            <a:r>
              <a:rPr lang="en-US" altLang="en-US" sz="1200" dirty="0">
                <a:solidFill>
                  <a:srgbClr val="FFFFFE"/>
                </a:solidFill>
                <a:latin typeface="Calibri" panose="020F0502020204030204" pitchFamily="34" charset="0"/>
              </a:rPr>
              <a:t>Moderate — assets positioned for some growth with acceptance of some downside risk</a:t>
            </a:r>
          </a:p>
          <a:p>
            <a:pPr eaLnBrk="1" hangingPunct="1"/>
            <a:r>
              <a:rPr lang="en-US" altLang="en-US" sz="1200" dirty="0">
                <a:solidFill>
                  <a:srgbClr val="FFFFFE"/>
                </a:solidFill>
                <a:latin typeface="Calibri" panose="020F0502020204030204" pitchFamily="34" charset="0"/>
              </a:rPr>
              <a:t>Conservative — assets positioned for principal conservation, often with guarantees</a:t>
            </a:r>
          </a:p>
        </p:txBody>
      </p:sp>
      <p:sp>
        <p:nvSpPr>
          <p:cNvPr id="37" name="TextBox 14"/>
          <p:cNvSpPr txBox="1">
            <a:spLocks noChangeArrowheads="1"/>
          </p:cNvSpPr>
          <p:nvPr/>
        </p:nvSpPr>
        <p:spPr bwMode="auto">
          <a:xfrm>
            <a:off x="4394200" y="3860027"/>
            <a:ext cx="1066800" cy="461962"/>
          </a:xfrm>
          <a:prstGeom prst="rect">
            <a:avLst/>
          </a:prstGeom>
          <a:noFill/>
          <a:ln w="9525">
            <a:noFill/>
            <a:miter lim="800000"/>
            <a:headEnd/>
            <a:tailEnd/>
          </a:ln>
        </p:spPr>
        <p:txBody>
          <a:bodyPr lIns="91410" tIns="45706" rIns="91410" bIns="45706">
            <a:spAutoFit/>
          </a:bodyPr>
          <a:lstStyle/>
          <a:p>
            <a:pPr defTabSz="457048" eaLnBrk="1" hangingPunct="1">
              <a:defRPr/>
            </a:pPr>
            <a:r>
              <a:rPr lang="en-US" sz="2400" dirty="0">
                <a:solidFill>
                  <a:schemeClr val="tx2"/>
                </a:solidFill>
                <a:latin typeface="Calibri" panose="020F0502020204030204" pitchFamily="34" charset="0"/>
                <a:ea typeface="ヒラギノ角ゴ Pro W3" pitchFamily="-111" charset="-128"/>
                <a:cs typeface="Arial" panose="020B0604020202020204" pitchFamily="34" charset="0"/>
              </a:rPr>
              <a:t>$250k</a:t>
            </a:r>
          </a:p>
        </p:txBody>
      </p:sp>
      <p:sp>
        <p:nvSpPr>
          <p:cNvPr id="41" name="TextBox 14"/>
          <p:cNvSpPr txBox="1">
            <a:spLocks noChangeArrowheads="1"/>
          </p:cNvSpPr>
          <p:nvPr/>
        </p:nvSpPr>
        <p:spPr bwMode="auto">
          <a:xfrm>
            <a:off x="4978401" y="4595812"/>
            <a:ext cx="3363912" cy="830262"/>
          </a:xfrm>
          <a:prstGeom prst="rect">
            <a:avLst/>
          </a:prstGeom>
          <a:noFill/>
          <a:ln w="9525">
            <a:noFill/>
            <a:miter lim="800000"/>
            <a:headEnd/>
            <a:tailEnd/>
          </a:ln>
        </p:spPr>
        <p:txBody>
          <a:bodyPr lIns="91410" tIns="45706" rIns="91410" bIns="45706">
            <a:spAutoFit/>
          </a:bodyPr>
          <a:lstStyle/>
          <a:p>
            <a:pPr algn="ctr" defTabSz="457048" eaLnBrk="1" hangingPunct="1">
              <a:defRPr/>
            </a:pPr>
            <a:r>
              <a:rPr lang="en-US" sz="2400" dirty="0">
                <a:solidFill>
                  <a:schemeClr val="tx2"/>
                </a:solidFill>
                <a:latin typeface="Calibri" panose="020F0502020204030204" pitchFamily="34" charset="0"/>
                <a:ea typeface="ヒラギノ角ゴ Pro W3" pitchFamily="-111" charset="-128"/>
                <a:cs typeface="Arial" panose="020B0604020202020204" pitchFamily="34" charset="0"/>
              </a:rPr>
              <a:t>Lifetime LTC </a:t>
            </a:r>
          </a:p>
          <a:p>
            <a:pPr algn="ctr" defTabSz="457048" eaLnBrk="1" hangingPunct="1">
              <a:defRPr/>
            </a:pPr>
            <a:r>
              <a:rPr lang="en-US" sz="2400" dirty="0">
                <a:solidFill>
                  <a:schemeClr val="tx2"/>
                </a:solidFill>
                <a:latin typeface="Calibri" panose="020F0502020204030204" pitchFamily="34" charset="0"/>
                <a:ea typeface="ヒラギノ角ゴ Pro W3" pitchFamily="-111" charset="-128"/>
                <a:cs typeface="Arial" panose="020B0604020202020204" pitchFamily="34" charset="0"/>
              </a:rPr>
              <a:t>(unlimited)</a:t>
            </a:r>
          </a:p>
        </p:txBody>
      </p:sp>
      <p:sp>
        <p:nvSpPr>
          <p:cNvPr id="28" name="TextBox 17"/>
          <p:cNvSpPr txBox="1">
            <a:spLocks noChangeArrowheads="1"/>
          </p:cNvSpPr>
          <p:nvPr/>
        </p:nvSpPr>
        <p:spPr bwMode="auto">
          <a:xfrm>
            <a:off x="6223000" y="2978385"/>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91410" bIns="45706">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eaLnBrk="1" hangingPunct="1"/>
            <a:r>
              <a:rPr lang="en-US" altLang="en-US" sz="2400" dirty="0">
                <a:solidFill>
                  <a:srgbClr val="FFFFFE"/>
                </a:solidFill>
                <a:latin typeface="Calibri" panose="020F0502020204030204" pitchFamily="34" charset="0"/>
                <a:cs typeface="Arial" panose="020B0604020202020204" pitchFamily="34" charset="0"/>
              </a:rPr>
              <a:t>Long-term care</a:t>
            </a:r>
          </a:p>
        </p:txBody>
      </p:sp>
      <p:cxnSp>
        <p:nvCxnSpPr>
          <p:cNvPr id="31" name="Straight Connector 30"/>
          <p:cNvCxnSpPr/>
          <p:nvPr/>
        </p:nvCxnSpPr>
        <p:spPr>
          <a:xfrm flipH="1">
            <a:off x="5503863" y="3137135"/>
            <a:ext cx="719137" cy="266700"/>
          </a:xfrm>
          <a:prstGeom prst="line">
            <a:avLst/>
          </a:prstGeom>
          <a:ln w="28575" cmpd="sng">
            <a:solidFill>
              <a:srgbClr val="FFFFFE"/>
            </a:solidFill>
          </a:ln>
        </p:spPr>
        <p:style>
          <a:lnRef idx="1">
            <a:schemeClr val="accent1"/>
          </a:lnRef>
          <a:fillRef idx="0">
            <a:schemeClr val="accent1"/>
          </a:fillRef>
          <a:effectRef idx="0">
            <a:schemeClr val="accent1"/>
          </a:effectRef>
          <a:fontRef idx="minor">
            <a:schemeClr val="tx1"/>
          </a:fontRef>
        </p:style>
      </p:cxnSp>
      <p:sp>
        <p:nvSpPr>
          <p:cNvPr id="389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4BDA7AD7-CD87-492C-8FB0-9973C856A9D2}" type="slidenum">
              <a:rPr lang="en-US" altLang="en-US" smtClean="0">
                <a:solidFill>
                  <a:srgbClr val="FFFFFF"/>
                </a:solidFill>
                <a:latin typeface="Calibri" panose="020F0502020204030204" pitchFamily="34" charset="0"/>
              </a:rPr>
              <a:pPr/>
              <a:t>26</a:t>
            </a:fld>
            <a:endParaRPr lang="en-US" altLang="en-US" dirty="0">
              <a:solidFill>
                <a:srgbClr val="FFFFFF"/>
              </a:solidFill>
              <a:latin typeface="Calibri" panose="020F0502020204030204" pitchFamily="34" charset="0"/>
            </a:endParaRPr>
          </a:p>
        </p:txBody>
      </p:sp>
      <p:sp>
        <p:nvSpPr>
          <p:cNvPr id="26" name="Text Box 21"/>
          <p:cNvSpPr txBox="1">
            <a:spLocks noChangeArrowheads="1"/>
          </p:cNvSpPr>
          <p:nvPr/>
        </p:nvSpPr>
        <p:spPr bwMode="auto">
          <a:xfrm>
            <a:off x="4041775" y="6060613"/>
            <a:ext cx="4953000" cy="246062"/>
          </a:xfrm>
          <a:prstGeom prst="rect">
            <a:avLst/>
          </a:prstGeom>
          <a:noFill/>
          <a:ln w="9525">
            <a:noFill/>
            <a:miter lim="800000"/>
            <a:headEnd/>
            <a:tailEnd/>
          </a:ln>
        </p:spPr>
        <p:txBody>
          <a:bodyPr lIns="91410" tIns="45706" rIns="91410" bIns="45706">
            <a:spAutoFit/>
          </a:bodyPr>
          <a:lstStyle/>
          <a:p>
            <a:pPr algn="r" defTabSz="457048" eaLnBrk="1" hangingPunct="1">
              <a:spcBef>
                <a:spcPct val="50000"/>
              </a:spcBef>
              <a:defRPr/>
            </a:pPr>
            <a:r>
              <a:rPr lang="en-US" sz="1000" dirty="0">
                <a:solidFill>
                  <a:srgbClr val="FFFFFE"/>
                </a:solidFill>
                <a:latin typeface="Calibri" panose="020F0502020204030204" pitchFamily="34" charset="0"/>
                <a:ea typeface="ヒラギノ角ゴ Pro W3" pitchFamily="-111" charset="-128"/>
                <a:cs typeface="ヒラギノ角ゴ Pro W3" pitchFamily="-111" charset="-128"/>
              </a:rPr>
              <a:t>Numeric examples are hypothetical and used for educational purposes only.</a:t>
            </a:r>
          </a:p>
        </p:txBody>
      </p:sp>
    </p:spTree>
    <p:extLst>
      <p:ext uri="{BB962C8B-B14F-4D97-AF65-F5344CB8AC3E}">
        <p14:creationId xmlns:p14="http://schemas.microsoft.com/office/powerpoint/2010/main" val="3189361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7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7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P spid="15374" grpId="0"/>
      <p:bldP spid="15377" grpId="0"/>
      <p:bldP spid="37" grpId="0"/>
      <p:bldP spid="41"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9F94E139-20EA-49C3-AA8E-E280EC7201BA}" type="slidenum">
              <a:rPr lang="en-US" altLang="en-US" smtClean="0">
                <a:solidFill>
                  <a:srgbClr val="FFFFFE"/>
                </a:solidFill>
              </a:rPr>
              <a:pPr>
                <a:defRPr/>
              </a:pPr>
              <a:t>27</a:t>
            </a:fld>
            <a:endParaRPr lang="en-US" altLang="en-US" dirty="0">
              <a:solidFill>
                <a:srgbClr val="FFFFFE"/>
              </a:solidFill>
            </a:endParaRPr>
          </a:p>
        </p:txBody>
      </p:sp>
      <p:sp>
        <p:nvSpPr>
          <p:cNvPr id="3" name="Content Placeholder 5"/>
          <p:cNvSpPr txBox="1">
            <a:spLocks/>
          </p:cNvSpPr>
          <p:nvPr/>
        </p:nvSpPr>
        <p:spPr>
          <a:xfrm>
            <a:off x="673768" y="2595174"/>
            <a:ext cx="2679032" cy="381000"/>
          </a:xfrm>
          <a:prstGeom prst="rect">
            <a:avLst/>
          </a:prstGeom>
          <a:solidFill>
            <a:srgbClr val="A31D25"/>
          </a:solidFill>
          <a:ln w="25400" cap="flat" cmpd="sng" algn="ctr">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marL="341313" indent="-341313" algn="l" defTabSz="455613" rtl="0" eaLnBrk="0" fontAlgn="base" hangingPunct="0">
              <a:spcBef>
                <a:spcPct val="20000"/>
              </a:spcBef>
              <a:spcAft>
                <a:spcPct val="0"/>
              </a:spcAft>
              <a:buFont typeface="Arial" panose="020B0604020202020204" pitchFamily="34" charset="0"/>
              <a:buChar char="•"/>
              <a:defRPr sz="3200" kern="1200">
                <a:solidFill>
                  <a:schemeClr val="lt1"/>
                </a:solidFill>
                <a:latin typeface="+mn-lt"/>
                <a:ea typeface="+mn-ea"/>
                <a:cs typeface="+mn-cs"/>
              </a:defRPr>
            </a:lvl1pPr>
            <a:lvl2pPr marL="741363" indent="-284163" algn="l" defTabSz="455613" rtl="0" eaLnBrk="0" fontAlgn="base" hangingPunct="0">
              <a:spcBef>
                <a:spcPct val="20000"/>
              </a:spcBef>
              <a:spcAft>
                <a:spcPct val="0"/>
              </a:spcAft>
              <a:buFont typeface="Arial" panose="020B0604020202020204" pitchFamily="34" charset="0"/>
              <a:buChar char="–"/>
              <a:defRPr sz="2700" kern="1200">
                <a:solidFill>
                  <a:schemeClr val="lt1"/>
                </a:solidFill>
                <a:latin typeface="+mn-lt"/>
                <a:ea typeface="+mn-ea"/>
                <a:cs typeface="+mn-cs"/>
              </a:defRPr>
            </a:lvl2pPr>
            <a:lvl3pPr marL="1141413" indent="-227013" algn="l" defTabSz="455613" rtl="0" eaLnBrk="0" fontAlgn="base" hangingPunct="0">
              <a:spcBef>
                <a:spcPct val="20000"/>
              </a:spcBef>
              <a:spcAft>
                <a:spcPct val="0"/>
              </a:spcAft>
              <a:buFont typeface="Arial" panose="020B0604020202020204" pitchFamily="34" charset="0"/>
              <a:buChar char="•"/>
              <a:defRPr sz="2300" kern="1200">
                <a:solidFill>
                  <a:schemeClr val="lt1"/>
                </a:solidFill>
                <a:latin typeface="+mn-lt"/>
                <a:ea typeface="+mn-ea"/>
                <a:cs typeface="+mn-cs"/>
              </a:defRPr>
            </a:lvl3pPr>
            <a:lvl4pPr marL="1598613" indent="-227013" algn="l" defTabSz="455613" rtl="0" eaLnBrk="0" fontAlgn="base" hangingPunct="0">
              <a:spcBef>
                <a:spcPct val="20000"/>
              </a:spcBef>
              <a:spcAft>
                <a:spcPct val="0"/>
              </a:spcAft>
              <a:buFont typeface="Arial" panose="020B0604020202020204" pitchFamily="34" charset="0"/>
              <a:buChar char="–"/>
              <a:defRPr sz="2000" kern="1200">
                <a:solidFill>
                  <a:schemeClr val="lt1"/>
                </a:solidFill>
                <a:latin typeface="+mn-lt"/>
                <a:ea typeface="+mn-ea"/>
                <a:cs typeface="+mn-cs"/>
              </a:defRPr>
            </a:lvl4pPr>
            <a:lvl5pPr marL="2055813" indent="-227013" algn="l" defTabSz="455613" rtl="0" eaLnBrk="0" fontAlgn="base" hangingPunct="0">
              <a:spcBef>
                <a:spcPct val="20000"/>
              </a:spcBef>
              <a:spcAft>
                <a:spcPct val="0"/>
              </a:spcAft>
              <a:buFont typeface="Arial" panose="020B0604020202020204" pitchFamily="34" charset="0"/>
              <a:buChar char="»"/>
              <a:defRPr sz="2000" kern="1200">
                <a:solidFill>
                  <a:schemeClr val="lt1"/>
                </a:solidFill>
                <a:latin typeface="+mn-lt"/>
                <a:ea typeface="+mn-ea"/>
                <a:cs typeface="+mn-cs"/>
              </a:defRPr>
            </a:lvl5pPr>
            <a:lvl6pPr marL="2513761" indent="-228525" algn="l" defTabSz="457048" rtl="0" eaLnBrk="1" latinLnBrk="0" hangingPunct="1">
              <a:spcBef>
                <a:spcPct val="20000"/>
              </a:spcBef>
              <a:buFont typeface="Arial"/>
              <a:buChar char="•"/>
              <a:defRPr sz="2000" kern="1200">
                <a:solidFill>
                  <a:schemeClr val="lt1"/>
                </a:solidFill>
                <a:latin typeface="+mn-lt"/>
                <a:ea typeface="+mn-ea"/>
                <a:cs typeface="+mn-cs"/>
              </a:defRPr>
            </a:lvl6pPr>
            <a:lvl7pPr marL="2970809" indent="-228525" algn="l" defTabSz="457048" rtl="0" eaLnBrk="1" latinLnBrk="0" hangingPunct="1">
              <a:spcBef>
                <a:spcPct val="20000"/>
              </a:spcBef>
              <a:buFont typeface="Arial"/>
              <a:buChar char="•"/>
              <a:defRPr sz="2000" kern="1200">
                <a:solidFill>
                  <a:schemeClr val="lt1"/>
                </a:solidFill>
                <a:latin typeface="+mn-lt"/>
                <a:ea typeface="+mn-ea"/>
                <a:cs typeface="+mn-cs"/>
              </a:defRPr>
            </a:lvl7pPr>
            <a:lvl8pPr marL="3427858" indent="-228525" algn="l" defTabSz="457048" rtl="0" eaLnBrk="1" latinLnBrk="0" hangingPunct="1">
              <a:spcBef>
                <a:spcPct val="20000"/>
              </a:spcBef>
              <a:buFont typeface="Arial"/>
              <a:buChar char="•"/>
              <a:defRPr sz="2000" kern="1200">
                <a:solidFill>
                  <a:schemeClr val="lt1"/>
                </a:solidFill>
                <a:latin typeface="+mn-lt"/>
                <a:ea typeface="+mn-ea"/>
                <a:cs typeface="+mn-cs"/>
              </a:defRPr>
            </a:lvl8pPr>
            <a:lvl9pPr marL="3884903" indent="-228525" algn="l" defTabSz="457048" rtl="0" eaLnBrk="1" latinLnBrk="0" hangingPunct="1">
              <a:spcBef>
                <a:spcPct val="20000"/>
              </a:spcBef>
              <a:buFont typeface="Arial"/>
              <a:buChar char="•"/>
              <a:defRPr sz="2000" kern="1200">
                <a:solidFill>
                  <a:schemeClr val="lt1"/>
                </a:solidFill>
                <a:latin typeface="+mn-lt"/>
                <a:ea typeface="+mn-ea"/>
                <a:cs typeface="+mn-cs"/>
              </a:defRPr>
            </a:lvl9pPr>
          </a:lstStyle>
          <a:p>
            <a:pPr marL="342785" indent="-342785" algn="ctr" defTabSz="457048" eaLnBrk="1" fontAlgn="auto" hangingPunct="1">
              <a:spcAft>
                <a:spcPts val="0"/>
              </a:spcAft>
              <a:buFont typeface="Arial" pitchFamily="-111" charset="0"/>
              <a:buNone/>
              <a:defRPr/>
            </a:pPr>
            <a:r>
              <a:rPr lang="en-US" sz="1800" b="1" dirty="0">
                <a:solidFill>
                  <a:srgbClr val="FFFFFE"/>
                </a:solidFill>
                <a:latin typeface="Calibri" panose="020F0502020204030204" pitchFamily="34" charset="0"/>
              </a:rPr>
              <a:t>50 months</a:t>
            </a:r>
          </a:p>
        </p:txBody>
      </p:sp>
      <p:sp>
        <p:nvSpPr>
          <p:cNvPr id="4" name="Plus 3"/>
          <p:cNvSpPr/>
          <p:nvPr/>
        </p:nvSpPr>
        <p:spPr>
          <a:xfrm>
            <a:off x="3505200" y="2589367"/>
            <a:ext cx="304800" cy="306237"/>
          </a:xfrm>
          <a:prstGeom prst="mathPlu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048" eaLnBrk="1" fontAlgn="auto" hangingPunct="1">
              <a:spcBef>
                <a:spcPts val="0"/>
              </a:spcBef>
              <a:spcAft>
                <a:spcPts val="0"/>
              </a:spcAft>
              <a:defRPr/>
            </a:pPr>
            <a:endParaRPr lang="en-US" b="1" dirty="0">
              <a:solidFill>
                <a:srgbClr val="FFFFFE"/>
              </a:solidFill>
            </a:endParaRPr>
          </a:p>
        </p:txBody>
      </p:sp>
      <p:sp>
        <p:nvSpPr>
          <p:cNvPr id="5" name="Right Arrow 4"/>
          <p:cNvSpPr/>
          <p:nvPr/>
        </p:nvSpPr>
        <p:spPr>
          <a:xfrm>
            <a:off x="3894138" y="2743200"/>
            <a:ext cx="4945062" cy="757238"/>
          </a:xfrm>
          <a:prstGeom prst="rightArrow">
            <a:avLst/>
          </a:prstGeom>
          <a:solidFill>
            <a:srgbClr val="A31D25"/>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048" eaLnBrk="1" hangingPunct="1">
              <a:defRPr/>
            </a:pPr>
            <a:r>
              <a:rPr lang="en-US" b="1" dirty="0">
                <a:solidFill>
                  <a:srgbClr val="FFFFFE"/>
                </a:solidFill>
                <a:latin typeface="Calibri" panose="020F0502020204030204" pitchFamily="34" charset="0"/>
              </a:rPr>
              <a:t>Lifetime  </a:t>
            </a:r>
          </a:p>
        </p:txBody>
      </p:sp>
      <p:sp>
        <p:nvSpPr>
          <p:cNvPr id="6" name="TextBox 12"/>
          <p:cNvSpPr txBox="1">
            <a:spLocks noChangeArrowheads="1"/>
          </p:cNvSpPr>
          <p:nvPr/>
        </p:nvSpPr>
        <p:spPr bwMode="auto">
          <a:xfrm>
            <a:off x="228600" y="460594"/>
            <a:ext cx="8686800" cy="460375"/>
          </a:xfrm>
          <a:prstGeom prst="rect">
            <a:avLst/>
          </a:prstGeom>
          <a:noFill/>
          <a:ln w="9525">
            <a:noFill/>
            <a:miter lim="800000"/>
            <a:headEnd/>
            <a:tailEnd/>
          </a:ln>
        </p:spPr>
        <p:txBody>
          <a:bodyPr>
            <a:spAutoFit/>
          </a:bodyPr>
          <a:lstStyle/>
          <a:p>
            <a:pPr algn="ctr" defTabSz="457048" eaLnBrk="1" hangingPunct="1">
              <a:defRPr/>
            </a:pPr>
            <a:r>
              <a:rPr lang="en-US" sz="2400" dirty="0">
                <a:solidFill>
                  <a:srgbClr val="FFFFFE"/>
                </a:solidFill>
                <a:latin typeface="Times New Roman" panose="02020603050405020304" pitchFamily="18" charset="0"/>
                <a:ea typeface="ヒラギノ角ゴ Pro W3" pitchFamily="-111" charset="-128"/>
                <a:cs typeface="Times New Roman" panose="02020603050405020304" pitchFamily="18" charset="0"/>
              </a:rPr>
              <a:t>Single Premium example: Joint contract 64 &amp; 64</a:t>
            </a:r>
          </a:p>
        </p:txBody>
      </p:sp>
      <p:sp>
        <p:nvSpPr>
          <p:cNvPr id="7" name="Content Placeholder 5"/>
          <p:cNvSpPr txBox="1">
            <a:spLocks/>
          </p:cNvSpPr>
          <p:nvPr/>
        </p:nvSpPr>
        <p:spPr bwMode="auto">
          <a:xfrm>
            <a:off x="3874168" y="2133600"/>
            <a:ext cx="2755232" cy="381000"/>
          </a:xfrm>
          <a:prstGeom prst="rect">
            <a:avLst/>
          </a:prstGeom>
          <a:solidFill>
            <a:srgbClr val="A31D25"/>
          </a:solidFill>
          <a:ln w="25400" cap="flat" cmpd="sng" algn="ctr">
            <a:noFill/>
            <a:prstDash val="solid"/>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defTabSz="457200" eaLnBrk="1" fontAlgn="auto" hangingPunct="1">
              <a:spcBef>
                <a:spcPct val="20000"/>
              </a:spcBef>
              <a:spcAft>
                <a:spcPts val="0"/>
              </a:spcAft>
              <a:defRPr/>
            </a:pPr>
            <a:r>
              <a:rPr lang="en-US" b="1" dirty="0">
                <a:solidFill>
                  <a:srgbClr val="FFFFFE"/>
                </a:solidFill>
                <a:latin typeface="Calibri" panose="020F0502020204030204" pitchFamily="34" charset="0"/>
              </a:rPr>
              <a:t>50 months</a:t>
            </a:r>
          </a:p>
        </p:txBody>
      </p:sp>
      <p:sp>
        <p:nvSpPr>
          <p:cNvPr id="8" name="TextBox 7"/>
          <p:cNvSpPr txBox="1"/>
          <p:nvPr/>
        </p:nvSpPr>
        <p:spPr>
          <a:xfrm>
            <a:off x="3810000" y="1077913"/>
            <a:ext cx="5029200" cy="369887"/>
          </a:xfrm>
          <a:prstGeom prst="rect">
            <a:avLst/>
          </a:prstGeom>
          <a:noFill/>
        </p:spPr>
        <p:txBody>
          <a:bodyPr>
            <a:spAutoFit/>
          </a:bodyPr>
          <a:lstStyle/>
          <a:p>
            <a:pPr algn="ctr" defTabSz="457048" eaLnBrk="1" hangingPunct="1">
              <a:defRPr/>
            </a:pPr>
            <a:r>
              <a:rPr lang="en-US" dirty="0">
                <a:solidFill>
                  <a:srgbClr val="FFFFFE"/>
                </a:solidFill>
                <a:latin typeface="Calibri" panose="020F0502020204030204" pitchFamily="34" charset="0"/>
                <a:ea typeface="ヒラギノ角ゴ Pro W3" pitchFamily="-111" charset="-128"/>
                <a:cs typeface="ヒラギノ角ゴ Pro W3" pitchFamily="-111" charset="-128"/>
              </a:rPr>
              <a:t>Optional Continuation of Benefits Rider</a:t>
            </a:r>
          </a:p>
        </p:txBody>
      </p:sp>
      <p:sp>
        <p:nvSpPr>
          <p:cNvPr id="9" name="TextBox 8"/>
          <p:cNvSpPr txBox="1"/>
          <p:nvPr/>
        </p:nvSpPr>
        <p:spPr>
          <a:xfrm>
            <a:off x="609600" y="1077913"/>
            <a:ext cx="2667000" cy="369887"/>
          </a:xfrm>
          <a:prstGeom prst="rect">
            <a:avLst/>
          </a:prstGeom>
          <a:noFill/>
        </p:spPr>
        <p:txBody>
          <a:bodyPr>
            <a:spAutoFit/>
          </a:bodyPr>
          <a:lstStyle/>
          <a:p>
            <a:pPr algn="ctr" defTabSz="457048" eaLnBrk="1" hangingPunct="1">
              <a:defRPr/>
            </a:pPr>
            <a:r>
              <a:rPr lang="en-US" dirty="0">
                <a:solidFill>
                  <a:srgbClr val="FFFFFE"/>
                </a:solidFill>
                <a:latin typeface="Calibri" panose="020F0502020204030204" pitchFamily="34" charset="0"/>
                <a:ea typeface="ヒラギノ角ゴ Pro W3" pitchFamily="-111" charset="-128"/>
                <a:cs typeface="ヒラギノ角ゴ Pro W3" pitchFamily="-111" charset="-128"/>
              </a:rPr>
              <a:t>Life insurance policy</a:t>
            </a:r>
          </a:p>
        </p:txBody>
      </p:sp>
      <p:sp>
        <p:nvSpPr>
          <p:cNvPr id="10" name="TextBox 9"/>
          <p:cNvSpPr txBox="1"/>
          <p:nvPr/>
        </p:nvSpPr>
        <p:spPr>
          <a:xfrm>
            <a:off x="533400" y="4038600"/>
            <a:ext cx="8051800" cy="1600200"/>
          </a:xfrm>
          <a:prstGeom prst="rect">
            <a:avLst/>
          </a:prstGeom>
          <a:noFill/>
        </p:spPr>
        <p:txBody>
          <a:bodyPr>
            <a:spAutoFit/>
          </a:bodyPr>
          <a:lstStyle/>
          <a:p>
            <a:pPr defTabSz="457048" eaLnBrk="1" hangingPunct="1">
              <a:defRPr/>
            </a:pPr>
            <a:r>
              <a:rPr lang="en-US" sz="1400" b="1" dirty="0">
                <a:solidFill>
                  <a:srgbClr val="FFFFFE"/>
                </a:solidFill>
                <a:latin typeface="Calibri" panose="020F0502020204030204" pitchFamily="34" charset="0"/>
                <a:ea typeface="ヒラギノ角ゴ Pro W3" pitchFamily="-111" charset="-128"/>
                <a:cs typeface="ヒラギノ角ゴ Pro W3" pitchFamily="-111" charset="-128"/>
              </a:rPr>
              <a:t>Highlights:</a:t>
            </a:r>
          </a:p>
          <a:p>
            <a:pPr marL="285750" indent="-285750" defTabSz="457048" eaLnBrk="1" hangingPunct="1">
              <a:buFont typeface="Arial" panose="020B0604020202020204" pitchFamily="34" charset="0"/>
              <a:buChar char="•"/>
              <a:defRPr/>
            </a:pPr>
            <a:r>
              <a:rPr lang="en-US" sz="1400" dirty="0">
                <a:solidFill>
                  <a:srgbClr val="FFFFFE"/>
                </a:solidFill>
                <a:latin typeface="Calibri" panose="020F0502020204030204" pitchFamily="34" charset="0"/>
                <a:ea typeface="ヒラギノ角ゴ Pro W3" pitchFamily="-111" charset="-128"/>
                <a:cs typeface="ヒラギノ角ゴ Pro W3" pitchFamily="-111" charset="-128"/>
              </a:rPr>
              <a:t>Ages 35 ‒ 80 </a:t>
            </a:r>
          </a:p>
          <a:p>
            <a:pPr marL="285750" indent="-285750" defTabSz="457048" eaLnBrk="1" hangingPunct="1">
              <a:buFont typeface="Arial" panose="020B0604020202020204" pitchFamily="34" charset="0"/>
              <a:buChar char="•"/>
              <a:defRPr/>
            </a:pPr>
            <a:r>
              <a:rPr lang="en-US" sz="1400" dirty="0">
                <a:solidFill>
                  <a:srgbClr val="FFFFFE"/>
                </a:solidFill>
                <a:latin typeface="Calibri" panose="020F0502020204030204" pitchFamily="34" charset="0"/>
                <a:ea typeface="ヒラギノ角ゴ Pro W3" pitchFamily="-111" charset="-128"/>
                <a:cs typeface="ヒラギノ角ゴ Pro W3" pitchFamily="-111" charset="-128"/>
              </a:rPr>
              <a:t>Single or patented joint life option</a:t>
            </a:r>
          </a:p>
          <a:p>
            <a:pPr marL="285750" indent="-285750" defTabSz="457048" eaLnBrk="1" hangingPunct="1">
              <a:buFont typeface="Arial" panose="020B0604020202020204" pitchFamily="34" charset="0"/>
              <a:buChar char="•"/>
              <a:defRPr/>
            </a:pPr>
            <a:r>
              <a:rPr lang="en-US" sz="1400" dirty="0">
                <a:solidFill>
                  <a:srgbClr val="FFFFFE"/>
                </a:solidFill>
                <a:latin typeface="Calibri" panose="020F0502020204030204" pitchFamily="34" charset="0"/>
                <a:ea typeface="ヒラギノ角ゴ Pro W3" pitchFamily="-111" charset="-128"/>
                <a:cs typeface="ヒラギノ角ゴ Pro W3" pitchFamily="-111" charset="-128"/>
              </a:rPr>
              <a:t>Guaranteed return of premium on 50-month option</a:t>
            </a:r>
          </a:p>
          <a:p>
            <a:pPr marL="285750" indent="-285750" defTabSz="457048" eaLnBrk="1" hangingPunct="1">
              <a:buFont typeface="Arial" panose="020B0604020202020204" pitchFamily="34" charset="0"/>
              <a:buChar char="•"/>
              <a:defRPr/>
            </a:pPr>
            <a:r>
              <a:rPr lang="en-US" sz="1400" dirty="0">
                <a:solidFill>
                  <a:srgbClr val="FFFFFE"/>
                </a:solidFill>
                <a:latin typeface="Calibri" panose="020F0502020204030204" pitchFamily="34" charset="0"/>
                <a:ea typeface="ヒラギノ角ゴ Pro W3" pitchFamily="-111" charset="-128"/>
                <a:cs typeface="ヒラギノ角ゴ Pro W3" pitchFamily="-111" charset="-128"/>
              </a:rPr>
              <a:t>Guaranteed cash value growth</a:t>
            </a:r>
          </a:p>
          <a:p>
            <a:pPr marL="285750" indent="-285750" defTabSz="457048" eaLnBrk="1" hangingPunct="1">
              <a:buFont typeface="Arial" panose="020B0604020202020204" pitchFamily="34" charset="0"/>
              <a:buChar char="•"/>
              <a:defRPr/>
            </a:pPr>
            <a:r>
              <a:rPr lang="en-US" sz="1400" dirty="0">
                <a:solidFill>
                  <a:srgbClr val="FFFFFE"/>
                </a:solidFill>
                <a:latin typeface="Calibri" panose="020F0502020204030204" pitchFamily="34" charset="0"/>
                <a:ea typeface="ヒラギノ角ゴ Pro W3" pitchFamily="-111" charset="-128"/>
                <a:cs typeface="ヒラギノ角ゴ Pro W3" pitchFamily="-111" charset="-128"/>
              </a:rPr>
              <a:t>Optional lifetime coverage available with premium guaranteed to never increase</a:t>
            </a:r>
          </a:p>
          <a:p>
            <a:pPr marL="285750" indent="-285750" defTabSz="457048" eaLnBrk="1" hangingPunct="1">
              <a:buFont typeface="Arial" panose="020B0604020202020204" pitchFamily="34" charset="0"/>
              <a:buChar char="•"/>
              <a:defRPr/>
            </a:pPr>
            <a:r>
              <a:rPr lang="en-US" sz="1400" dirty="0">
                <a:solidFill>
                  <a:srgbClr val="FFFFFE"/>
                </a:solidFill>
                <a:latin typeface="Calibri" panose="020F0502020204030204" pitchFamily="34" charset="0"/>
                <a:ea typeface="ヒラギノ角ゴ Pro W3" pitchFamily="-111" charset="-128"/>
                <a:cs typeface="ヒラギノ角ゴ Pro W3" pitchFamily="-111" charset="-128"/>
              </a:rPr>
              <a:t>Funding: cash, CDs, savings, brokerage accounts, 1035 life cash value</a:t>
            </a:r>
            <a:endParaRPr lang="en-US" sz="1600" dirty="0">
              <a:solidFill>
                <a:srgbClr val="FFFFFE"/>
              </a:solidFill>
              <a:latin typeface="Calibri" panose="020F0502020204030204" pitchFamily="34" charset="0"/>
              <a:ea typeface="ヒラギノ角ゴ Pro W3" pitchFamily="-111" charset="-128"/>
              <a:cs typeface="ヒラギノ角ゴ Pro W3" pitchFamily="-111" charset="-128"/>
            </a:endParaRPr>
          </a:p>
        </p:txBody>
      </p:sp>
      <p:sp>
        <p:nvSpPr>
          <p:cNvPr id="11" name="TextBox 10"/>
          <p:cNvSpPr txBox="1"/>
          <p:nvPr/>
        </p:nvSpPr>
        <p:spPr>
          <a:xfrm>
            <a:off x="563563" y="2220913"/>
            <a:ext cx="1143000" cy="339725"/>
          </a:xfrm>
          <a:prstGeom prst="rect">
            <a:avLst/>
          </a:prstGeom>
          <a:noFill/>
        </p:spPr>
        <p:txBody>
          <a:bodyPr>
            <a:spAutoFit/>
          </a:bodyPr>
          <a:lstStyle/>
          <a:p>
            <a:pPr defTabSz="457048" eaLnBrk="1" hangingPunct="1">
              <a:defRPr/>
            </a:pPr>
            <a:r>
              <a:rPr lang="en-US" sz="1600" dirty="0">
                <a:solidFill>
                  <a:srgbClr val="FFFFFE"/>
                </a:solidFill>
                <a:latin typeface="Calibri" panose="020F0502020204030204" pitchFamily="34" charset="0"/>
                <a:ea typeface="ヒラギノ角ゴ Pro W3" pitchFamily="-111" charset="-128"/>
                <a:cs typeface="ヒラギノ角ゴ Pro W3" pitchFamily="-111" charset="-128"/>
              </a:rPr>
              <a:t>$125,000</a:t>
            </a:r>
          </a:p>
        </p:txBody>
      </p:sp>
      <p:sp>
        <p:nvSpPr>
          <p:cNvPr id="12" name="Down Arrow 11"/>
          <p:cNvSpPr/>
          <p:nvPr/>
        </p:nvSpPr>
        <p:spPr>
          <a:xfrm rot="16200000">
            <a:off x="1834356" y="2209007"/>
            <a:ext cx="200025" cy="363538"/>
          </a:xfrm>
          <a:prstGeom prst="downArrow">
            <a:avLst/>
          </a:prstGeom>
          <a:solidFill>
            <a:srgbClr val="FFFFFE"/>
          </a:solidFill>
        </p:spPr>
        <p:style>
          <a:lnRef idx="1">
            <a:schemeClr val="accent1"/>
          </a:lnRef>
          <a:fillRef idx="3">
            <a:schemeClr val="accent1"/>
          </a:fillRef>
          <a:effectRef idx="2">
            <a:schemeClr val="accent1"/>
          </a:effectRef>
          <a:fontRef idx="minor">
            <a:schemeClr val="lt1"/>
          </a:fontRef>
        </p:style>
        <p:txBody>
          <a:bodyPr anchor="ctr"/>
          <a:lstStyle/>
          <a:p>
            <a:pPr algn="ctr" defTabSz="457048" eaLnBrk="1" hangingPunct="1">
              <a:defRPr/>
            </a:pPr>
            <a:endParaRPr lang="en-US" dirty="0">
              <a:solidFill>
                <a:srgbClr val="FFFFFE"/>
              </a:solidFill>
            </a:endParaRPr>
          </a:p>
        </p:txBody>
      </p:sp>
      <p:sp>
        <p:nvSpPr>
          <p:cNvPr id="13" name="TextBox 12"/>
          <p:cNvSpPr txBox="1"/>
          <p:nvPr/>
        </p:nvSpPr>
        <p:spPr>
          <a:xfrm>
            <a:off x="2209800" y="2209800"/>
            <a:ext cx="1143000" cy="338138"/>
          </a:xfrm>
          <a:prstGeom prst="rect">
            <a:avLst/>
          </a:prstGeom>
          <a:noFill/>
        </p:spPr>
        <p:txBody>
          <a:bodyPr>
            <a:spAutoFit/>
          </a:bodyPr>
          <a:lstStyle/>
          <a:p>
            <a:pPr defTabSz="457048" eaLnBrk="1" hangingPunct="1">
              <a:defRPr/>
            </a:pPr>
            <a:r>
              <a:rPr lang="en-US" sz="1600" dirty="0">
                <a:solidFill>
                  <a:srgbClr val="FFFFFE"/>
                </a:solidFill>
                <a:latin typeface="Calibri" panose="020F0502020204030204" pitchFamily="34" charset="0"/>
                <a:ea typeface="ヒラギノ角ゴ Pro W3" pitchFamily="-111" charset="-128"/>
                <a:cs typeface="ヒラギノ角ゴ Pro W3" pitchFamily="-111" charset="-128"/>
              </a:rPr>
              <a:t>$250,000</a:t>
            </a:r>
          </a:p>
        </p:txBody>
      </p:sp>
      <p:sp>
        <p:nvSpPr>
          <p:cNvPr id="14" name="TextBox 13"/>
          <p:cNvSpPr txBox="1"/>
          <p:nvPr/>
        </p:nvSpPr>
        <p:spPr>
          <a:xfrm>
            <a:off x="1066800" y="3016250"/>
            <a:ext cx="1716088" cy="584775"/>
          </a:xfrm>
          <a:prstGeom prst="rect">
            <a:avLst/>
          </a:prstGeom>
          <a:noFill/>
        </p:spPr>
        <p:txBody>
          <a:bodyPr>
            <a:spAutoFit/>
          </a:bodyPr>
          <a:lstStyle/>
          <a:p>
            <a:pPr algn="ctr" defTabSz="457048" eaLnBrk="1" hangingPunct="1">
              <a:defRPr/>
            </a:pPr>
            <a:r>
              <a:rPr lang="en-US" sz="1600" dirty="0">
                <a:solidFill>
                  <a:srgbClr val="FFFFFE"/>
                </a:solidFill>
                <a:latin typeface="Calibri" panose="020F0502020204030204" pitchFamily="34" charset="0"/>
                <a:ea typeface="ヒラギノ角ゴ Pro W3" pitchFamily="-111" charset="-128"/>
                <a:cs typeface="ヒラギノ角ゴ Pro W3" pitchFamily="-111" charset="-128"/>
              </a:rPr>
              <a:t>$5,000/person a month</a:t>
            </a:r>
          </a:p>
        </p:txBody>
      </p:sp>
      <p:sp>
        <p:nvSpPr>
          <p:cNvPr id="15" name="TextBox 14"/>
          <p:cNvSpPr txBox="1"/>
          <p:nvPr/>
        </p:nvSpPr>
        <p:spPr>
          <a:xfrm>
            <a:off x="4679950" y="1771650"/>
            <a:ext cx="1143000" cy="369888"/>
          </a:xfrm>
          <a:prstGeom prst="rect">
            <a:avLst/>
          </a:prstGeom>
          <a:noFill/>
        </p:spPr>
        <p:txBody>
          <a:bodyPr>
            <a:spAutoFit/>
          </a:bodyPr>
          <a:lstStyle/>
          <a:p>
            <a:pPr defTabSz="457048" eaLnBrk="1" hangingPunct="1">
              <a:defRPr/>
            </a:pPr>
            <a:r>
              <a:rPr lang="en-US" dirty="0">
                <a:solidFill>
                  <a:srgbClr val="FFFFFE"/>
                </a:solidFill>
                <a:latin typeface="Calibri" panose="020F0502020204030204" pitchFamily="34" charset="0"/>
                <a:ea typeface="ヒラギノ角ゴ Pro W3" pitchFamily="-111" charset="-128"/>
                <a:cs typeface="ヒラギノ角ゴ Pro W3" pitchFamily="-111" charset="-128"/>
              </a:rPr>
              <a:t>$250,000</a:t>
            </a:r>
          </a:p>
        </p:txBody>
      </p:sp>
      <p:sp>
        <p:nvSpPr>
          <p:cNvPr id="16" name="TextBox 15"/>
          <p:cNvSpPr txBox="1"/>
          <p:nvPr/>
        </p:nvSpPr>
        <p:spPr>
          <a:xfrm>
            <a:off x="6864350" y="2141538"/>
            <a:ext cx="1428750" cy="368300"/>
          </a:xfrm>
          <a:prstGeom prst="rect">
            <a:avLst/>
          </a:prstGeom>
          <a:noFill/>
        </p:spPr>
        <p:txBody>
          <a:bodyPr>
            <a:spAutoFit/>
          </a:bodyPr>
          <a:lstStyle/>
          <a:p>
            <a:pPr defTabSz="457048" eaLnBrk="1" hangingPunct="1">
              <a:defRPr/>
            </a:pPr>
            <a:r>
              <a:rPr lang="en-US" dirty="0">
                <a:solidFill>
                  <a:srgbClr val="FFFFFE"/>
                </a:solidFill>
                <a:latin typeface="Calibri" panose="020F0502020204030204" pitchFamily="34" charset="0"/>
                <a:ea typeface="ヒラギノ角ゴ Pro W3" pitchFamily="-111" charset="-128"/>
                <a:cs typeface="ヒラギノ角ゴ Pro W3" pitchFamily="-111" charset="-128"/>
              </a:rPr>
              <a:t>= $500,000</a:t>
            </a:r>
          </a:p>
        </p:txBody>
      </p:sp>
      <p:sp>
        <p:nvSpPr>
          <p:cNvPr id="17" name="TextBox 16"/>
          <p:cNvSpPr txBox="1"/>
          <p:nvPr/>
        </p:nvSpPr>
        <p:spPr>
          <a:xfrm>
            <a:off x="5029200" y="3327112"/>
            <a:ext cx="2349500" cy="584775"/>
          </a:xfrm>
          <a:prstGeom prst="rect">
            <a:avLst/>
          </a:prstGeom>
          <a:noFill/>
        </p:spPr>
        <p:txBody>
          <a:bodyPr wrap="square">
            <a:spAutoFit/>
          </a:bodyPr>
          <a:lstStyle/>
          <a:p>
            <a:pPr algn="ctr" defTabSz="457048" eaLnBrk="1" hangingPunct="1">
              <a:defRPr/>
            </a:pPr>
            <a:r>
              <a:rPr lang="en-US" sz="1600" dirty="0">
                <a:solidFill>
                  <a:srgbClr val="FFFFFE"/>
                </a:solidFill>
                <a:latin typeface="Calibri" panose="020F0502020204030204" pitchFamily="34" charset="0"/>
                <a:ea typeface="ヒラギノ角ゴ Pro W3" pitchFamily="-111" charset="-128"/>
                <a:cs typeface="ヒラギノ角ゴ Pro W3" pitchFamily="-111" charset="-128"/>
              </a:rPr>
              <a:t>Premiums guaranteed at $3,000 per year</a:t>
            </a:r>
          </a:p>
        </p:txBody>
      </p:sp>
      <p:sp>
        <p:nvSpPr>
          <p:cNvPr id="18" name="TextBox 17"/>
          <p:cNvSpPr txBox="1"/>
          <p:nvPr/>
        </p:nvSpPr>
        <p:spPr>
          <a:xfrm>
            <a:off x="4291013" y="2589213"/>
            <a:ext cx="388937" cy="277812"/>
          </a:xfrm>
          <a:prstGeom prst="rect">
            <a:avLst/>
          </a:prstGeom>
          <a:noFill/>
        </p:spPr>
        <p:txBody>
          <a:bodyPr>
            <a:spAutoFit/>
          </a:bodyPr>
          <a:lstStyle/>
          <a:p>
            <a:pPr defTabSz="457048" eaLnBrk="1" hangingPunct="1">
              <a:defRPr/>
            </a:pPr>
            <a:r>
              <a:rPr lang="en-US" sz="1200" i="1" dirty="0">
                <a:solidFill>
                  <a:srgbClr val="FFFFFE"/>
                </a:solidFill>
                <a:latin typeface="+mn-lt"/>
                <a:ea typeface="ヒラギノ角ゴ Pro W3" pitchFamily="-111" charset="-128"/>
                <a:cs typeface="ヒラギノ角ゴ Pro W3" pitchFamily="-111" charset="-128"/>
              </a:rPr>
              <a:t>or</a:t>
            </a:r>
          </a:p>
        </p:txBody>
      </p:sp>
      <p:sp>
        <p:nvSpPr>
          <p:cNvPr id="19" name="Slide Number Placeholder 4"/>
          <p:cNvSpPr txBox="1">
            <a:spLocks/>
          </p:cNvSpPr>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algn="r" defTabSz="455613" rtl="0" eaLnBrk="1" fontAlgn="base" hangingPunct="1">
              <a:spcBef>
                <a:spcPct val="0"/>
              </a:spcBef>
              <a:spcAft>
                <a:spcPct val="0"/>
              </a:spcAft>
              <a:defRPr sz="900" kern="1200">
                <a:solidFill>
                  <a:schemeClr val="tx1"/>
                </a:solidFill>
                <a:latin typeface="Arial" panose="020B0604020202020204" pitchFamily="34" charset="0"/>
                <a:ea typeface="ヒラギノ角ゴ Pro W3"/>
                <a:cs typeface="ヒラギノ角ゴ Pro W3"/>
              </a:defRPr>
            </a:lvl1pPr>
            <a:lvl2pPr marL="742950" indent="-285750" algn="l" defTabSz="455613"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2pPr>
            <a:lvl3pPr marL="1143000" indent="-228600" algn="l" defTabSz="455613"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3pPr>
            <a:lvl4pPr marL="1600200" indent="-228600" algn="l" defTabSz="455613"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4pPr>
            <a:lvl5pPr marL="2057400" indent="-228600" algn="l" defTabSz="455613"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5pPr>
            <a:lvl6pPr marL="2514600" indent="-228600" algn="l" defTabSz="455613" rtl="0" eaLnBrk="0" fontAlgn="base" latinLnBrk="0"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6pPr>
            <a:lvl7pPr marL="2971800" indent="-228600" algn="l" defTabSz="455613" rtl="0" eaLnBrk="0" fontAlgn="base" latinLnBrk="0"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7pPr>
            <a:lvl8pPr marL="3429000" indent="-228600" algn="l" defTabSz="455613" rtl="0" eaLnBrk="0" fontAlgn="base" latinLnBrk="0"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8pPr>
            <a:lvl9pPr marL="3886200" indent="-228600" algn="l" defTabSz="455613" rtl="0" eaLnBrk="0" fontAlgn="base" latinLnBrk="0"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9pPr>
          </a:lstStyle>
          <a:p>
            <a:fld id="{AD56180C-D1D9-4111-BBA5-FAA805014AD0}" type="slidenum">
              <a:rPr lang="en-US" altLang="en-US" smtClean="0">
                <a:solidFill>
                  <a:srgbClr val="FFFFFE"/>
                </a:solidFill>
                <a:latin typeface="Georgia" panose="02040502050405020303" pitchFamily="18" charset="0"/>
              </a:rPr>
              <a:pPr/>
              <a:t>27</a:t>
            </a:fld>
            <a:endParaRPr lang="en-US" altLang="en-US" dirty="0">
              <a:solidFill>
                <a:srgbClr val="FFFFFE"/>
              </a:solidFill>
              <a:latin typeface="Georgia" panose="02040502050405020303" pitchFamily="18" charset="0"/>
            </a:endParaRPr>
          </a:p>
        </p:txBody>
      </p:sp>
      <p:sp>
        <p:nvSpPr>
          <p:cNvPr id="20" name="Text Box 21"/>
          <p:cNvSpPr txBox="1">
            <a:spLocks noChangeArrowheads="1"/>
          </p:cNvSpPr>
          <p:nvPr/>
        </p:nvSpPr>
        <p:spPr bwMode="auto">
          <a:xfrm>
            <a:off x="4038600" y="5953344"/>
            <a:ext cx="4953000" cy="246062"/>
          </a:xfrm>
          <a:prstGeom prst="rect">
            <a:avLst/>
          </a:prstGeom>
          <a:noFill/>
          <a:ln w="9525">
            <a:noFill/>
            <a:miter lim="800000"/>
            <a:headEnd/>
            <a:tailEnd/>
          </a:ln>
        </p:spPr>
        <p:txBody>
          <a:bodyPr lIns="91410" tIns="45706" rIns="91410" bIns="45706">
            <a:spAutoFit/>
          </a:bodyPr>
          <a:lstStyle/>
          <a:p>
            <a:pPr algn="r" defTabSz="457048" eaLnBrk="1" hangingPunct="1">
              <a:spcBef>
                <a:spcPct val="50000"/>
              </a:spcBef>
              <a:defRPr/>
            </a:pPr>
            <a:r>
              <a:rPr lang="en-US" sz="1000" dirty="0">
                <a:solidFill>
                  <a:srgbClr val="FFFFFE"/>
                </a:solidFill>
                <a:latin typeface="Calibri" panose="020F0502020204030204" pitchFamily="34" charset="0"/>
                <a:ea typeface="ヒラギノ角ゴ Pro W3" pitchFamily="-111" charset="-128"/>
                <a:cs typeface="ヒラギノ角ゴ Pro W3" pitchFamily="-111" charset="-128"/>
              </a:rPr>
              <a:t>Numeric examples are hypothetical and used for educational purposes only.</a:t>
            </a:r>
          </a:p>
        </p:txBody>
      </p:sp>
    </p:spTree>
    <p:extLst>
      <p:ext uri="{BB962C8B-B14F-4D97-AF65-F5344CB8AC3E}">
        <p14:creationId xmlns:p14="http://schemas.microsoft.com/office/powerpoint/2010/main" val="18138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0" grpId="0"/>
      <p:bldP spid="11" grpId="0"/>
      <p:bldP spid="12" grpId="0" animBg="1"/>
      <p:bldP spid="13" grpId="0"/>
      <p:bldP spid="14" grpId="0"/>
      <p:bldP spid="15" grpId="0"/>
      <p:bldP spid="16"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dirty="0">
                <a:ea typeface="ヒラギノ角ゴ Pro W3"/>
                <a:cs typeface="ヒラギノ角ゴ Pro W3"/>
              </a:rPr>
              <a:t>What’s next?</a:t>
            </a:r>
          </a:p>
        </p:txBody>
      </p:sp>
      <p:pic>
        <p:nvPicPr>
          <p:cNvPr id="7" name="Content Placeholder 6"/>
          <p:cNvPicPr>
            <a:picLocks noGrp="1" noChangeAspect="1"/>
          </p:cNvPicPr>
          <p:nvPr>
            <p:ph idx="1"/>
          </p:nvPr>
        </p:nvPicPr>
        <p:blipFill>
          <a:blip r:embed="rId3">
            <a:duotone>
              <a:schemeClr val="accent3">
                <a:shade val="45000"/>
                <a:satMod val="135000"/>
              </a:schemeClr>
              <a:prstClr val="white"/>
            </a:duotone>
          </a:blip>
          <a:stretch>
            <a:fillRect/>
          </a:stretch>
        </p:blipFill>
        <p:spPr>
          <a:xfrm>
            <a:off x="2470413" y="2006825"/>
            <a:ext cx="4203174" cy="3606349"/>
          </a:xfrm>
        </p:spPr>
      </p:pic>
      <p:sp>
        <p:nvSpPr>
          <p:cNvPr id="5120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7A79F0C3-10FB-4597-B802-EE252911C7C5}" type="slidenum">
              <a:rPr lang="en-US" altLang="en-US" smtClean="0">
                <a:solidFill>
                  <a:srgbClr val="FFFFFF"/>
                </a:solidFill>
                <a:latin typeface="Georgia" panose="02040502050405020303" pitchFamily="18" charset="0"/>
              </a:rPr>
              <a:pPr/>
              <a:t>28</a:t>
            </a:fld>
            <a:endParaRPr lang="en-US" altLang="en-US" dirty="0">
              <a:solidFill>
                <a:srgbClr val="FFFFFF"/>
              </a:solidFill>
              <a:latin typeface="Georgia" panose="02040502050405020303" pitchFamily="18" charset="0"/>
            </a:endParaRPr>
          </a:p>
        </p:txBody>
      </p:sp>
    </p:spTree>
    <p:extLst>
      <p:ext uri="{BB962C8B-B14F-4D97-AF65-F5344CB8AC3E}">
        <p14:creationId xmlns:p14="http://schemas.microsoft.com/office/powerpoint/2010/main" val="2175416362"/>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dirty="0">
                <a:ea typeface="ヒラギノ角ゴ Pro W3"/>
                <a:cs typeface="ヒラギノ角ゴ Pro W3"/>
              </a:rPr>
              <a:t>What’s next?</a:t>
            </a:r>
          </a:p>
        </p:txBody>
      </p:sp>
      <p:sp>
        <p:nvSpPr>
          <p:cNvPr id="53251" name="Content Placeholder 2"/>
          <p:cNvSpPr>
            <a:spLocks noGrp="1"/>
          </p:cNvSpPr>
          <p:nvPr>
            <p:ph idx="1"/>
          </p:nvPr>
        </p:nvSpPr>
        <p:spPr>
          <a:xfrm>
            <a:off x="458165" y="2209800"/>
            <a:ext cx="8229600" cy="2971800"/>
          </a:xfrm>
        </p:spPr>
        <p:txBody>
          <a:bodyPr/>
          <a:lstStyle/>
          <a:p>
            <a:pPr marL="0" indent="0" algn="ctr" eaLnBrk="1" hangingPunct="1">
              <a:buNone/>
            </a:pPr>
            <a:r>
              <a:rPr lang="en-US" altLang="en-US" sz="4800" dirty="0">
                <a:ea typeface="ヒラギノ角ゴ Pro W3"/>
                <a:cs typeface="ヒラギノ角ゴ Pro W3"/>
              </a:rPr>
              <a:t>Setup a Planning Session with your agent/advisor</a:t>
            </a:r>
          </a:p>
        </p:txBody>
      </p:sp>
      <p:sp>
        <p:nvSpPr>
          <p:cNvPr id="5325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450F717E-592C-4706-ABF8-110A71BA673C}" type="slidenum">
              <a:rPr lang="en-US" altLang="en-US" smtClean="0">
                <a:solidFill>
                  <a:srgbClr val="FFFFFF"/>
                </a:solidFill>
                <a:latin typeface="Georgia" panose="02040502050405020303" pitchFamily="18" charset="0"/>
              </a:rPr>
              <a:pPr/>
              <a:t>29</a:t>
            </a:fld>
            <a:endParaRPr lang="en-US" altLang="en-US" dirty="0">
              <a:solidFill>
                <a:srgbClr val="FFFFFF"/>
              </a:solidFill>
              <a:latin typeface="Georgia" panose="02040502050405020303" pitchFamily="18" charset="0"/>
            </a:endParaRPr>
          </a:p>
        </p:txBody>
      </p:sp>
    </p:spTree>
    <p:extLst>
      <p:ext uri="{BB962C8B-B14F-4D97-AF65-F5344CB8AC3E}">
        <p14:creationId xmlns:p14="http://schemas.microsoft.com/office/powerpoint/2010/main" val="308499231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050"/>
          <p:cNvSpPr>
            <a:spLocks noGrp="1" noChangeArrowheads="1"/>
          </p:cNvSpPr>
          <p:nvPr>
            <p:ph type="title"/>
          </p:nvPr>
        </p:nvSpPr>
        <p:spPr>
          <a:xfrm>
            <a:off x="685800" y="650875"/>
            <a:ext cx="7772400" cy="1143000"/>
          </a:xfrm>
        </p:spPr>
        <p:txBody>
          <a:bodyPr/>
          <a:lstStyle/>
          <a:p>
            <a:pPr eaLnBrk="1" hangingPunct="1"/>
            <a:r>
              <a:rPr lang="en-US" sz="4000" b="1" dirty="0">
                <a:solidFill>
                  <a:schemeClr val="bg2"/>
                </a:solidFill>
                <a:latin typeface="Century Gothic" pitchFamily="34" charset="0"/>
              </a:rPr>
              <a:t>When you don’t die…</a:t>
            </a:r>
          </a:p>
        </p:txBody>
      </p:sp>
      <p:sp>
        <p:nvSpPr>
          <p:cNvPr id="162819" name="Rectangle 2051"/>
          <p:cNvSpPr>
            <a:spLocks noGrp="1" noChangeArrowheads="1"/>
          </p:cNvSpPr>
          <p:nvPr>
            <p:ph type="body" idx="1"/>
          </p:nvPr>
        </p:nvSpPr>
        <p:spPr/>
        <p:txBody>
          <a:bodyPr/>
          <a:lstStyle/>
          <a:p>
            <a:pPr eaLnBrk="1" hangingPunct="1">
              <a:buFont typeface="Wingdings" pitchFamily="2" charset="2"/>
              <a:buChar char="§"/>
            </a:pPr>
            <a:r>
              <a:rPr lang="en-US" b="1" dirty="0">
                <a:solidFill>
                  <a:schemeClr val="bg2"/>
                </a:solidFill>
                <a:latin typeface="Century Gothic" pitchFamily="34" charset="0"/>
              </a:rPr>
              <a:t>You live</a:t>
            </a:r>
          </a:p>
          <a:p>
            <a:pPr eaLnBrk="1" hangingPunct="1">
              <a:buFont typeface="Wingdings" pitchFamily="2" charset="2"/>
              <a:buChar char="§"/>
            </a:pPr>
            <a:r>
              <a:rPr lang="en-US" b="1" dirty="0">
                <a:solidFill>
                  <a:schemeClr val="bg2"/>
                </a:solidFill>
                <a:latin typeface="Century Gothic" pitchFamily="34" charset="0"/>
              </a:rPr>
              <a:t>When you live, you grow old</a:t>
            </a:r>
          </a:p>
          <a:p>
            <a:pPr eaLnBrk="1" hangingPunct="1">
              <a:buFont typeface="Wingdings" pitchFamily="2" charset="2"/>
              <a:buChar char="§"/>
            </a:pPr>
            <a:r>
              <a:rPr lang="en-US" b="1" dirty="0">
                <a:solidFill>
                  <a:schemeClr val="bg2"/>
                </a:solidFill>
                <a:latin typeface="Century Gothic" pitchFamily="34" charset="0"/>
              </a:rPr>
              <a:t>When you grow old you get sick</a:t>
            </a:r>
          </a:p>
          <a:p>
            <a:pPr eaLnBrk="1" hangingPunct="1">
              <a:buFont typeface="Wingdings" pitchFamily="2" charset="2"/>
              <a:buChar char="§"/>
            </a:pPr>
            <a:r>
              <a:rPr lang="en-US" b="1" dirty="0">
                <a:solidFill>
                  <a:schemeClr val="bg2"/>
                </a:solidFill>
                <a:latin typeface="Century Gothic" pitchFamily="34" charset="0"/>
              </a:rPr>
              <a:t>When you get sick, you need care</a:t>
            </a:r>
          </a:p>
          <a:p>
            <a:pPr eaLnBrk="1" hangingPunct="1"/>
            <a:endParaRPr lang="en-US" b="1" dirty="0">
              <a:solidFill>
                <a:schemeClr val="bg2"/>
              </a:solidFill>
              <a:latin typeface="Century Gothic" pitchFamily="34" charset="0"/>
            </a:endParaRPr>
          </a:p>
          <a:p>
            <a:pPr eaLnBrk="1" hangingPunct="1">
              <a:buFontTx/>
              <a:buNone/>
            </a:pPr>
            <a:r>
              <a:rPr lang="en-US" b="1" dirty="0">
                <a:solidFill>
                  <a:schemeClr val="bg2"/>
                </a:solidFill>
                <a:latin typeface="Century Gothic" pitchFamily="34" charset="0"/>
              </a:rPr>
              <a:t>Do you agree you are going to live a long life?</a:t>
            </a:r>
          </a:p>
        </p:txBody>
      </p:sp>
      <p:sp>
        <p:nvSpPr>
          <p:cNvPr id="5124" name="Rectangle 2052"/>
          <p:cNvSpPr>
            <a:spLocks noChangeArrowheads="1"/>
          </p:cNvSpPr>
          <p:nvPr/>
        </p:nvSpPr>
        <p:spPr bwMode="auto">
          <a:xfrm>
            <a:off x="304800" y="650875"/>
            <a:ext cx="1346844" cy="523220"/>
          </a:xfrm>
          <a:prstGeom prst="rect">
            <a:avLst/>
          </a:prstGeom>
          <a:noFill/>
          <a:ln w="9525">
            <a:noFill/>
            <a:miter lim="800000"/>
            <a:headEnd/>
            <a:tailEnd/>
          </a:ln>
        </p:spPr>
        <p:txBody>
          <a:bodyPr wrap="none">
            <a:spAutoFit/>
          </a:bodyPr>
          <a:lstStyle/>
          <a:p>
            <a:r>
              <a:rPr lang="en-US" sz="2800" b="1" dirty="0">
                <a:solidFill>
                  <a:schemeClr val="bg2"/>
                </a:solidFill>
                <a:latin typeface="Century Gothic" pitchFamily="34" charset="0"/>
              </a:rPr>
              <a:t>Step 1:</a:t>
            </a:r>
          </a:p>
        </p:txBody>
      </p:sp>
    </p:spTree>
    <p:extLst>
      <p:ext uri="{BB962C8B-B14F-4D97-AF65-F5344CB8AC3E}">
        <p14:creationId xmlns:p14="http://schemas.microsoft.com/office/powerpoint/2010/main" val="302301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2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62819">
                                            <p:txEl>
                                              <p:pRg st="0" end="0"/>
                                            </p:txEl>
                                          </p:spTgt>
                                        </p:tgtEl>
                                        <p:attrNameLst>
                                          <p:attrName>style.visibility</p:attrName>
                                        </p:attrNameLst>
                                      </p:cBhvr>
                                      <p:to>
                                        <p:strVal val="visible"/>
                                      </p:to>
                                    </p:set>
                                    <p:animEffect transition="in" filter="wipe(left)">
                                      <p:cBhvr>
                                        <p:cTn id="11" dur="500"/>
                                        <p:tgtEl>
                                          <p:spTgt spid="1628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2819">
                                            <p:txEl>
                                              <p:pRg st="1" end="1"/>
                                            </p:txEl>
                                          </p:spTgt>
                                        </p:tgtEl>
                                        <p:attrNameLst>
                                          <p:attrName>style.visibility</p:attrName>
                                        </p:attrNameLst>
                                      </p:cBhvr>
                                      <p:to>
                                        <p:strVal val="visible"/>
                                      </p:to>
                                    </p:set>
                                    <p:animEffect transition="in" filter="wipe(left)">
                                      <p:cBhvr>
                                        <p:cTn id="16" dur="500"/>
                                        <p:tgtEl>
                                          <p:spTgt spid="1628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2819">
                                            <p:txEl>
                                              <p:pRg st="2" end="2"/>
                                            </p:txEl>
                                          </p:spTgt>
                                        </p:tgtEl>
                                        <p:attrNameLst>
                                          <p:attrName>style.visibility</p:attrName>
                                        </p:attrNameLst>
                                      </p:cBhvr>
                                      <p:to>
                                        <p:strVal val="visible"/>
                                      </p:to>
                                    </p:set>
                                    <p:animEffect transition="in" filter="wipe(left)">
                                      <p:cBhvr>
                                        <p:cTn id="21" dur="500"/>
                                        <p:tgtEl>
                                          <p:spTgt spid="1628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2819">
                                            <p:txEl>
                                              <p:pRg st="3" end="3"/>
                                            </p:txEl>
                                          </p:spTgt>
                                        </p:tgtEl>
                                        <p:attrNameLst>
                                          <p:attrName>style.visibility</p:attrName>
                                        </p:attrNameLst>
                                      </p:cBhvr>
                                      <p:to>
                                        <p:strVal val="visible"/>
                                      </p:to>
                                    </p:set>
                                    <p:animEffect transition="in" filter="wipe(left)">
                                      <p:cBhvr>
                                        <p:cTn id="26" dur="500"/>
                                        <p:tgtEl>
                                          <p:spTgt spid="1628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2819">
                                            <p:txEl>
                                              <p:pRg st="5" end="5"/>
                                            </p:txEl>
                                          </p:spTgt>
                                        </p:tgtEl>
                                        <p:attrNameLst>
                                          <p:attrName>style.visibility</p:attrName>
                                        </p:attrNameLst>
                                      </p:cBhvr>
                                      <p:to>
                                        <p:strVal val="visible"/>
                                      </p:to>
                                    </p:set>
                                    <p:animEffect transition="in" filter="wipe(left)">
                                      <p:cBhvr>
                                        <p:cTn id="31" dur="500"/>
                                        <p:tgtEl>
                                          <p:spTgt spid="162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autoUpdateAnimBg="0"/>
      <p:bldP spid="16281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4556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42742899-355A-4BB3-8381-50ADF1F1A31B}" type="slidenum">
              <a:rPr lang="en-US" altLang="en-US" smtClean="0">
                <a:solidFill>
                  <a:srgbClr val="FFFFFF"/>
                </a:solidFill>
                <a:latin typeface="Georgia" panose="02040502050405020303" pitchFamily="18" charset="0"/>
              </a:rPr>
              <a:pPr/>
              <a:t>30</a:t>
            </a:fld>
            <a:endParaRPr lang="en-US" altLang="en-US" dirty="0">
              <a:solidFill>
                <a:srgbClr val="FFFFFF"/>
              </a:solidFill>
              <a:latin typeface="Georgia" panose="02040502050405020303" pitchFamily="18" charset="0"/>
            </a:endParaRPr>
          </a:p>
        </p:txBody>
      </p:sp>
      <p:sp>
        <p:nvSpPr>
          <p:cNvPr id="2" name="Rectangle 1"/>
          <p:cNvSpPr/>
          <p:nvPr/>
        </p:nvSpPr>
        <p:spPr>
          <a:xfrm>
            <a:off x="228600" y="5486400"/>
            <a:ext cx="8839200" cy="369332"/>
          </a:xfrm>
          <a:prstGeom prst="rect">
            <a:avLst/>
          </a:prstGeom>
        </p:spPr>
        <p:txBody>
          <a:bodyPr wrap="square">
            <a:spAutoFit/>
          </a:bodyPr>
          <a:lstStyle/>
          <a:p>
            <a:r>
              <a:rPr lang="en-US" b="1" dirty="0">
                <a:solidFill>
                  <a:srgbClr val="FFFFFE"/>
                </a:solidFill>
                <a:latin typeface="Calibri" panose="020F0502020204030204" pitchFamily="34" charset="0"/>
              </a:rPr>
              <a:t>The State Life Insurance Company</a:t>
            </a:r>
            <a:r>
              <a:rPr lang="en-US" b="1" baseline="30000" dirty="0">
                <a:solidFill>
                  <a:srgbClr val="FFFFFE"/>
                </a:solidFill>
                <a:latin typeface="Calibri" panose="020F0502020204030204" pitchFamily="34" charset="0"/>
              </a:rPr>
              <a:t>®</a:t>
            </a:r>
            <a:r>
              <a:rPr lang="en-US" dirty="0">
                <a:solidFill>
                  <a:srgbClr val="FFFFFE"/>
                </a:solidFill>
                <a:latin typeface="Calibri" panose="020F0502020204030204" pitchFamily="34" charset="0"/>
              </a:rPr>
              <a:t>, a OneAmerica company, Indianapolis, Ind.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990600"/>
            <a:ext cx="4578350" cy="4222750"/>
          </a:xfrm>
          <a:prstGeom prst="rect">
            <a:avLst/>
          </a:prstGeom>
        </p:spPr>
      </p:pic>
    </p:spTree>
    <p:extLst>
      <p:ext uri="{BB962C8B-B14F-4D97-AF65-F5344CB8AC3E}">
        <p14:creationId xmlns:p14="http://schemas.microsoft.com/office/powerpoint/2010/main" val="383844717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1026"/>
          <p:cNvSpPr txBox="1">
            <a:spLocks noChangeArrowheads="1"/>
          </p:cNvSpPr>
          <p:nvPr/>
        </p:nvSpPr>
        <p:spPr bwMode="auto">
          <a:xfrm>
            <a:off x="304800" y="2286000"/>
            <a:ext cx="8839200" cy="2819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b="0" i="0" kern="1200">
                <a:solidFill>
                  <a:srgbClr val="FFFFFE"/>
                </a:solidFill>
                <a:latin typeface="Times New Roman"/>
                <a:ea typeface="ヒラギノ角ゴ Pro W3" pitchFamily="-65" charset="-128"/>
                <a:cs typeface="ヒラギノ角ゴ Pro W3" pitchFamily="-65" charset="-128"/>
              </a:defRPr>
            </a:lvl1pPr>
            <a:lvl2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2pPr>
            <a:lvl3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3pPr>
            <a:lvl4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4pPr>
            <a:lvl5pPr algn="ctr" defTabSz="457200" rtl="0" fontAlgn="base">
              <a:spcBef>
                <a:spcPct val="0"/>
              </a:spcBef>
              <a:spcAft>
                <a:spcPct val="0"/>
              </a:spcAft>
              <a:defRPr sz="4400" i="1">
                <a:solidFill>
                  <a:schemeClr val="tx1"/>
                </a:solidFill>
                <a:latin typeface="Georgia" pitchFamily="-65" charset="0"/>
                <a:ea typeface="ヒラギノ角ゴ Pro W3" pitchFamily="-65" charset="-128"/>
                <a:cs typeface="ヒラギノ角ゴ Pro W3" pitchFamily="-65" charset="-128"/>
              </a:defRPr>
            </a:lvl5pPr>
            <a:lvl6pPr marL="4572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6pPr>
            <a:lvl7pPr marL="9144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7pPr>
            <a:lvl8pPr marL="13716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8pPr>
            <a:lvl9pPr marL="1828800" algn="ctr" defTabSz="457200" rtl="0" eaLnBrk="1" fontAlgn="base" hangingPunct="1">
              <a:spcBef>
                <a:spcPct val="0"/>
              </a:spcBef>
              <a:spcAft>
                <a:spcPct val="0"/>
              </a:spcAft>
              <a:defRPr sz="4400">
                <a:solidFill>
                  <a:schemeClr val="tx1"/>
                </a:solidFill>
                <a:latin typeface="Georgia" pitchFamily="-65" charset="0"/>
                <a:ea typeface="ヒラギノ角ゴ Pro W3" pitchFamily="-65" charset="-128"/>
                <a:cs typeface="ヒラギノ角ゴ Pro W3" pitchFamily="-65" charset="-128"/>
              </a:defRPr>
            </a:lvl9pPr>
          </a:lstStyle>
          <a:p>
            <a:r>
              <a:rPr lang="en-US" sz="3600" b="1" dirty="0">
                <a:solidFill>
                  <a:schemeClr val="bg2"/>
                </a:solidFill>
                <a:latin typeface="Century Gothic" pitchFamily="34" charset="0"/>
              </a:rPr>
              <a:t>If we can agree beyond a reasonable doubt that we are planning</a:t>
            </a:r>
            <a:br>
              <a:rPr lang="en-US" sz="3600" b="1" dirty="0">
                <a:solidFill>
                  <a:schemeClr val="bg2"/>
                </a:solidFill>
                <a:latin typeface="Century Gothic" pitchFamily="34" charset="0"/>
              </a:rPr>
            </a:br>
            <a:r>
              <a:rPr lang="en-US" sz="3600" b="1" dirty="0">
                <a:solidFill>
                  <a:schemeClr val="bg2"/>
                </a:solidFill>
                <a:latin typeface="Century Gothic" pitchFamily="34" charset="0"/>
              </a:rPr>
              <a:t> to live a long life</a:t>
            </a:r>
            <a:br>
              <a:rPr lang="en-US" sz="3600" b="1" dirty="0">
                <a:solidFill>
                  <a:schemeClr val="bg2"/>
                </a:solidFill>
                <a:latin typeface="Century Gothic" pitchFamily="34" charset="0"/>
              </a:rPr>
            </a:br>
            <a:br>
              <a:rPr lang="en-US" sz="3600" b="1" dirty="0">
                <a:solidFill>
                  <a:schemeClr val="bg2"/>
                </a:solidFill>
                <a:latin typeface="Century Gothic" pitchFamily="34" charset="0"/>
              </a:rPr>
            </a:br>
            <a:r>
              <a:rPr lang="en-US" sz="3600" b="1" dirty="0">
                <a:solidFill>
                  <a:schemeClr val="bg2"/>
                </a:solidFill>
                <a:latin typeface="Century Gothic" pitchFamily="34" charset="0"/>
              </a:rPr>
              <a:t>Do we understand that when we do live a long life we very </a:t>
            </a:r>
            <a:br>
              <a:rPr lang="en-US" sz="3600" b="1" dirty="0">
                <a:solidFill>
                  <a:schemeClr val="bg2"/>
                </a:solidFill>
                <a:latin typeface="Century Gothic" pitchFamily="34" charset="0"/>
              </a:rPr>
            </a:br>
            <a:r>
              <a:rPr lang="en-US" sz="3600" b="1" dirty="0">
                <a:solidFill>
                  <a:schemeClr val="bg2"/>
                </a:solidFill>
                <a:latin typeface="Century Gothic" pitchFamily="34" charset="0"/>
              </a:rPr>
              <a:t>well may need care</a:t>
            </a:r>
          </a:p>
        </p:txBody>
      </p:sp>
      <p:sp>
        <p:nvSpPr>
          <p:cNvPr id="8" name="Rectangle 1027"/>
          <p:cNvSpPr>
            <a:spLocks noChangeArrowheads="1"/>
          </p:cNvSpPr>
          <p:nvPr/>
        </p:nvSpPr>
        <p:spPr bwMode="auto">
          <a:xfrm>
            <a:off x="609600" y="914400"/>
            <a:ext cx="1830388" cy="701675"/>
          </a:xfrm>
          <a:prstGeom prst="rect">
            <a:avLst/>
          </a:prstGeom>
          <a:noFill/>
          <a:ln w="9525">
            <a:noFill/>
            <a:miter lim="800000"/>
            <a:headEnd/>
            <a:tailEnd/>
          </a:ln>
        </p:spPr>
        <p:txBody>
          <a:bodyPr>
            <a:spAutoFit/>
          </a:bodyPr>
          <a:lstStyle/>
          <a:p>
            <a:r>
              <a:rPr lang="en-US" sz="4000" b="1" dirty="0">
                <a:solidFill>
                  <a:schemeClr val="bg2"/>
                </a:solidFill>
                <a:latin typeface="Century Gothic" pitchFamily="34" charset="0"/>
              </a:rPr>
              <a:t>Step 1:</a:t>
            </a:r>
          </a:p>
        </p:txBody>
      </p:sp>
    </p:spTree>
    <p:extLst>
      <p:ext uri="{BB962C8B-B14F-4D97-AF65-F5344CB8AC3E}">
        <p14:creationId xmlns:p14="http://schemas.microsoft.com/office/powerpoint/2010/main" val="73515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1524000" y="1447800"/>
            <a:ext cx="5334000" cy="5743111"/>
          </a:xfrm>
          <a:prstGeom prst="rect">
            <a:avLst/>
          </a:prstGeom>
        </p:spPr>
        <p:txBody>
          <a:bodyPr wrap="square">
            <a:spAutoFit/>
          </a:bodyPr>
          <a:lstStyle/>
          <a:p>
            <a:pPr eaLnBrk="1" hangingPunct="1">
              <a:lnSpc>
                <a:spcPct val="90000"/>
              </a:lnSpc>
            </a:pPr>
            <a:r>
              <a:rPr lang="en-US" sz="2800" b="1" dirty="0">
                <a:solidFill>
                  <a:schemeClr val="bg2"/>
                </a:solidFill>
                <a:latin typeface="Century Gothic" pitchFamily="34" charset="0"/>
              </a:rPr>
              <a:t>Have you had an experience with LTC</a:t>
            </a:r>
          </a:p>
          <a:p>
            <a:pPr eaLnBrk="1" hangingPunct="1">
              <a:lnSpc>
                <a:spcPct val="90000"/>
              </a:lnSpc>
            </a:pPr>
            <a:endParaRPr lang="en-US" sz="2800" b="1" dirty="0">
              <a:solidFill>
                <a:schemeClr val="bg2"/>
              </a:solidFill>
              <a:latin typeface="Century Gothic" pitchFamily="34" charset="0"/>
            </a:endParaRPr>
          </a:p>
          <a:p>
            <a:pPr eaLnBrk="1" hangingPunct="1">
              <a:lnSpc>
                <a:spcPct val="90000"/>
              </a:lnSpc>
            </a:pPr>
            <a:r>
              <a:rPr lang="en-US" sz="2800" b="1" dirty="0">
                <a:solidFill>
                  <a:schemeClr val="bg2"/>
                </a:solidFill>
                <a:latin typeface="Century Gothic" pitchFamily="34" charset="0"/>
              </a:rPr>
              <a:t>Was there a plan of care in place?</a:t>
            </a:r>
          </a:p>
          <a:p>
            <a:pPr eaLnBrk="1" hangingPunct="1">
              <a:lnSpc>
                <a:spcPct val="90000"/>
              </a:lnSpc>
            </a:pPr>
            <a:endParaRPr lang="en-US" sz="2800" b="1" dirty="0">
              <a:solidFill>
                <a:schemeClr val="bg2"/>
              </a:solidFill>
              <a:latin typeface="Century Gothic" pitchFamily="34" charset="0"/>
            </a:endParaRPr>
          </a:p>
          <a:p>
            <a:pPr eaLnBrk="1" hangingPunct="1">
              <a:lnSpc>
                <a:spcPct val="90000"/>
              </a:lnSpc>
            </a:pPr>
            <a:r>
              <a:rPr lang="en-US" sz="2800" b="1" dirty="0">
                <a:solidFill>
                  <a:schemeClr val="bg2"/>
                </a:solidFill>
                <a:latin typeface="Century Gothic" pitchFamily="34" charset="0"/>
              </a:rPr>
              <a:t>What impact did the lack of planning have on your family?</a:t>
            </a:r>
          </a:p>
          <a:p>
            <a:pPr eaLnBrk="1" hangingPunct="1">
              <a:lnSpc>
                <a:spcPct val="90000"/>
              </a:lnSpc>
            </a:pPr>
            <a:endParaRPr lang="en-US" sz="2800" b="1" dirty="0">
              <a:solidFill>
                <a:schemeClr val="bg2"/>
              </a:solidFill>
              <a:latin typeface="Century Gothic" pitchFamily="34" charset="0"/>
            </a:endParaRPr>
          </a:p>
          <a:p>
            <a:pPr eaLnBrk="1" hangingPunct="1">
              <a:lnSpc>
                <a:spcPct val="90000"/>
              </a:lnSpc>
            </a:pPr>
            <a:r>
              <a:rPr lang="en-US" sz="2800" b="1" dirty="0">
                <a:solidFill>
                  <a:schemeClr val="bg2"/>
                </a:solidFill>
                <a:latin typeface="Century Gothic" pitchFamily="34" charset="0"/>
              </a:rPr>
              <a:t>What was the financial impact?</a:t>
            </a:r>
          </a:p>
          <a:p>
            <a:pPr eaLnBrk="1" hangingPunct="1">
              <a:lnSpc>
                <a:spcPct val="90000"/>
              </a:lnSpc>
              <a:buFontTx/>
              <a:buNone/>
            </a:pPr>
            <a:endParaRPr lang="en-US" sz="2400" b="1" dirty="0">
              <a:solidFill>
                <a:srgbClr val="FFFF00"/>
              </a:solidFill>
              <a:latin typeface="Century Gothic" pitchFamily="34" charset="0"/>
            </a:endParaRPr>
          </a:p>
          <a:p>
            <a:pPr eaLnBrk="1" hangingPunct="1">
              <a:lnSpc>
                <a:spcPct val="90000"/>
              </a:lnSpc>
            </a:pPr>
            <a:endParaRPr lang="en-US" sz="2400" b="1" dirty="0">
              <a:solidFill>
                <a:srgbClr val="FFFF00"/>
              </a:solidFill>
              <a:latin typeface="Century Gothic" pitchFamily="34" charset="0"/>
            </a:endParaRPr>
          </a:p>
          <a:p>
            <a:pPr eaLnBrk="1" hangingPunct="1">
              <a:lnSpc>
                <a:spcPct val="90000"/>
              </a:lnSpc>
            </a:pPr>
            <a:endParaRPr lang="en-US" sz="2400" b="1" dirty="0">
              <a:solidFill>
                <a:srgbClr val="FFFF00"/>
              </a:solidFill>
              <a:latin typeface="Century Gothic" pitchFamily="34" charset="0"/>
            </a:endParaRPr>
          </a:p>
        </p:txBody>
      </p:sp>
      <p:sp>
        <p:nvSpPr>
          <p:cNvPr id="5" name="Rectangle 4"/>
          <p:cNvSpPr/>
          <p:nvPr/>
        </p:nvSpPr>
        <p:spPr>
          <a:xfrm>
            <a:off x="2080161" y="678750"/>
            <a:ext cx="4572000" cy="954107"/>
          </a:xfrm>
          <a:prstGeom prst="rect">
            <a:avLst/>
          </a:prstGeom>
        </p:spPr>
        <p:txBody>
          <a:bodyPr>
            <a:spAutoFit/>
          </a:bodyPr>
          <a:lstStyle/>
          <a:p>
            <a:r>
              <a:rPr lang="en-US" sz="2800" b="1" u="sng" dirty="0">
                <a:solidFill>
                  <a:schemeClr val="bg2"/>
                </a:solidFill>
                <a:latin typeface="Century Gothic" pitchFamily="34" charset="0"/>
              </a:rPr>
              <a:t>4 Things to Consider</a:t>
            </a:r>
            <a:br>
              <a:rPr lang="en-US" sz="2800" b="1" dirty="0">
                <a:solidFill>
                  <a:schemeClr val="bg2"/>
                </a:solidFill>
                <a:latin typeface="Century Gothic" pitchFamily="34" charset="0"/>
              </a:rPr>
            </a:br>
            <a:endParaRPr lang="en-US" sz="2800" dirty="0">
              <a:solidFill>
                <a:schemeClr val="bg2"/>
              </a:solidFill>
            </a:endParaRPr>
          </a:p>
        </p:txBody>
      </p:sp>
    </p:spTree>
    <p:extLst>
      <p:ext uri="{BB962C8B-B14F-4D97-AF65-F5344CB8AC3E}">
        <p14:creationId xmlns:p14="http://schemas.microsoft.com/office/powerpoint/2010/main" val="327785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028"/>
          <p:cNvSpPr>
            <a:spLocks noChangeArrowheads="1"/>
          </p:cNvSpPr>
          <p:nvPr/>
        </p:nvSpPr>
        <p:spPr bwMode="auto">
          <a:xfrm>
            <a:off x="1066800" y="2286000"/>
            <a:ext cx="7058025" cy="3057525"/>
          </a:xfrm>
          <a:prstGeom prst="rect">
            <a:avLst/>
          </a:prstGeom>
          <a:noFill/>
          <a:ln w="9525">
            <a:noFill/>
            <a:miter lim="800000"/>
            <a:headEnd/>
            <a:tailEnd/>
          </a:ln>
        </p:spPr>
        <p:txBody>
          <a:bodyPr lIns="0" rIns="0"/>
          <a:lstStyle/>
          <a:p>
            <a:pPr marL="227013" indent="-227013" algn="ctr">
              <a:lnSpc>
                <a:spcPct val="90000"/>
              </a:lnSpc>
              <a:spcBef>
                <a:spcPct val="20000"/>
              </a:spcBef>
            </a:pPr>
            <a:r>
              <a:rPr lang="en-US" sz="3200" b="1" dirty="0">
                <a:solidFill>
                  <a:schemeClr val="bg2"/>
                </a:solidFill>
                <a:latin typeface="Century Gothic" pitchFamily="34" charset="0"/>
              </a:rPr>
              <a:t>It is imperative that you understand the  Impact Providing Care Could Have on your Family and the Best Thought Out Retirement Plan.  </a:t>
            </a:r>
          </a:p>
          <a:p>
            <a:pPr marL="227013" indent="-227013" algn="ctr">
              <a:lnSpc>
                <a:spcPct val="90000"/>
              </a:lnSpc>
              <a:spcBef>
                <a:spcPct val="20000"/>
              </a:spcBef>
            </a:pPr>
            <a:endParaRPr lang="en-US" sz="3200" b="1" dirty="0">
              <a:solidFill>
                <a:schemeClr val="bg2"/>
              </a:solidFill>
              <a:latin typeface="Century Gothic" pitchFamily="34" charset="0"/>
            </a:endParaRPr>
          </a:p>
          <a:p>
            <a:pPr marL="227013" indent="-227013" algn="ctr">
              <a:lnSpc>
                <a:spcPct val="90000"/>
              </a:lnSpc>
              <a:spcBef>
                <a:spcPct val="20000"/>
              </a:spcBef>
            </a:pPr>
            <a:r>
              <a:rPr lang="en-US" sz="3200" b="1" dirty="0">
                <a:solidFill>
                  <a:schemeClr val="bg2"/>
                </a:solidFill>
                <a:latin typeface="Century Gothic" pitchFamily="34" charset="0"/>
              </a:rPr>
              <a:t>This Allows for the Drafting of a Plan.</a:t>
            </a:r>
          </a:p>
        </p:txBody>
      </p:sp>
      <p:sp>
        <p:nvSpPr>
          <p:cNvPr id="3" name="Rectangle 1029"/>
          <p:cNvSpPr>
            <a:spLocks noChangeArrowheads="1"/>
          </p:cNvSpPr>
          <p:nvPr/>
        </p:nvSpPr>
        <p:spPr bwMode="auto">
          <a:xfrm>
            <a:off x="762000" y="690789"/>
            <a:ext cx="1830388" cy="701675"/>
          </a:xfrm>
          <a:prstGeom prst="rect">
            <a:avLst/>
          </a:prstGeom>
          <a:noFill/>
          <a:ln w="9525">
            <a:noFill/>
            <a:miter lim="800000"/>
            <a:headEnd/>
            <a:tailEnd/>
          </a:ln>
        </p:spPr>
        <p:txBody>
          <a:bodyPr wrap="none">
            <a:spAutoFit/>
          </a:bodyPr>
          <a:lstStyle/>
          <a:p>
            <a:r>
              <a:rPr lang="en-US" sz="4000" b="1" dirty="0">
                <a:solidFill>
                  <a:schemeClr val="bg2"/>
                </a:solidFill>
                <a:latin typeface="Century Gothic" pitchFamily="34" charset="0"/>
              </a:rPr>
              <a:t>Step 2:</a:t>
            </a:r>
          </a:p>
        </p:txBody>
      </p:sp>
    </p:spTree>
    <p:extLst>
      <p:ext uri="{BB962C8B-B14F-4D97-AF65-F5344CB8AC3E}">
        <p14:creationId xmlns:p14="http://schemas.microsoft.com/office/powerpoint/2010/main" val="196110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457200" y="914400"/>
            <a:ext cx="8229600" cy="4876800"/>
          </a:xfrm>
        </p:spPr>
        <p:txBody>
          <a:bodyPr/>
          <a:lstStyle/>
          <a:p>
            <a:pPr eaLnBrk="1" hangingPunct="1">
              <a:lnSpc>
                <a:spcPct val="80000"/>
              </a:lnSpc>
              <a:buFont typeface="Wingdings" pitchFamily="2" charset="2"/>
              <a:buChar char="§"/>
            </a:pPr>
            <a:endParaRPr lang="en-US" sz="4000" b="1" dirty="0">
              <a:solidFill>
                <a:schemeClr val="bg2"/>
              </a:solidFill>
              <a:latin typeface="Century Gothic" pitchFamily="34" charset="0"/>
            </a:endParaRPr>
          </a:p>
          <a:p>
            <a:pPr eaLnBrk="1" hangingPunct="1">
              <a:lnSpc>
                <a:spcPct val="80000"/>
              </a:lnSpc>
              <a:buFont typeface="Wingdings" pitchFamily="2" charset="2"/>
              <a:buChar char="§"/>
            </a:pPr>
            <a:r>
              <a:rPr lang="en-US" sz="2000" b="1" dirty="0">
                <a:solidFill>
                  <a:schemeClr val="bg2"/>
                </a:solidFill>
                <a:latin typeface="Century Gothic" pitchFamily="34" charset="0"/>
              </a:rPr>
              <a:t>The question is not who will take care of you, your family will, but rather what providing that care will do to your family and finances</a:t>
            </a:r>
          </a:p>
          <a:p>
            <a:pPr eaLnBrk="1" hangingPunct="1">
              <a:lnSpc>
                <a:spcPct val="80000"/>
              </a:lnSpc>
              <a:buFont typeface="Wingdings" pitchFamily="2" charset="2"/>
              <a:buChar char="§"/>
            </a:pPr>
            <a:endParaRPr lang="en-US" sz="2000" b="1" dirty="0">
              <a:solidFill>
                <a:schemeClr val="bg2"/>
              </a:solidFill>
              <a:latin typeface="Century Gothic" pitchFamily="34" charset="0"/>
            </a:endParaRPr>
          </a:p>
          <a:p>
            <a:pPr eaLnBrk="1" hangingPunct="1">
              <a:lnSpc>
                <a:spcPct val="80000"/>
              </a:lnSpc>
              <a:buFont typeface="Wingdings" pitchFamily="2" charset="2"/>
              <a:buChar char="§"/>
            </a:pPr>
            <a:r>
              <a:rPr lang="en-US" sz="2000" b="1" dirty="0">
                <a:solidFill>
                  <a:schemeClr val="bg2"/>
                </a:solidFill>
                <a:latin typeface="Century Gothic" pitchFamily="34" charset="0"/>
              </a:rPr>
              <a:t>Families provide the majority of care. “Family” is defined as children which often means the daughter</a:t>
            </a:r>
          </a:p>
          <a:p>
            <a:pPr eaLnBrk="1" hangingPunct="1">
              <a:lnSpc>
                <a:spcPct val="80000"/>
              </a:lnSpc>
              <a:buFont typeface="Wingdings" pitchFamily="2" charset="2"/>
              <a:buNone/>
            </a:pPr>
            <a:endParaRPr lang="en-US" sz="2000" b="1" dirty="0">
              <a:solidFill>
                <a:schemeClr val="bg2"/>
              </a:solidFill>
              <a:latin typeface="Century Gothic" pitchFamily="34" charset="0"/>
            </a:endParaRPr>
          </a:p>
          <a:p>
            <a:pPr eaLnBrk="1" hangingPunct="1">
              <a:lnSpc>
                <a:spcPct val="80000"/>
              </a:lnSpc>
              <a:buFont typeface="Wingdings" pitchFamily="2" charset="2"/>
              <a:buChar char="§"/>
            </a:pPr>
            <a:r>
              <a:rPr lang="en-US" sz="2000" b="1" dirty="0">
                <a:solidFill>
                  <a:schemeClr val="bg2"/>
                </a:solidFill>
                <a:latin typeface="Century Gothic" pitchFamily="34" charset="0"/>
              </a:rPr>
              <a:t>Caregiver stress results in severe tension between the siblings because the responsibility is not shared equally</a:t>
            </a:r>
          </a:p>
          <a:p>
            <a:pPr eaLnBrk="1" hangingPunct="1">
              <a:lnSpc>
                <a:spcPct val="80000"/>
              </a:lnSpc>
              <a:buFont typeface="Wingdings" pitchFamily="2" charset="2"/>
              <a:buChar char="§"/>
            </a:pPr>
            <a:endParaRPr lang="en-US" sz="2000" b="1" dirty="0">
              <a:solidFill>
                <a:schemeClr val="bg2"/>
              </a:solidFill>
              <a:latin typeface="Century Gothic" pitchFamily="34" charset="0"/>
            </a:endParaRPr>
          </a:p>
          <a:p>
            <a:pPr eaLnBrk="1" hangingPunct="1">
              <a:lnSpc>
                <a:spcPct val="80000"/>
              </a:lnSpc>
              <a:buFont typeface="Wingdings" pitchFamily="2" charset="2"/>
              <a:buChar char="§"/>
            </a:pPr>
            <a:r>
              <a:rPr lang="en-US" sz="2000" b="1" dirty="0">
                <a:solidFill>
                  <a:schemeClr val="bg2"/>
                </a:solidFill>
                <a:latin typeface="Century Gothic" pitchFamily="34" charset="0"/>
              </a:rPr>
              <a:t>Long-term care rarely brings families together, it tears them apart</a:t>
            </a:r>
          </a:p>
          <a:p>
            <a:pPr eaLnBrk="1" hangingPunct="1">
              <a:lnSpc>
                <a:spcPct val="80000"/>
              </a:lnSpc>
              <a:buFont typeface="Wingdings" pitchFamily="2" charset="2"/>
              <a:buChar char="§"/>
            </a:pPr>
            <a:endParaRPr lang="en-US" sz="2000" b="1" dirty="0">
              <a:solidFill>
                <a:schemeClr val="bg2"/>
              </a:solidFill>
              <a:latin typeface="Century Gothic" pitchFamily="34" charset="0"/>
            </a:endParaRPr>
          </a:p>
          <a:p>
            <a:pPr eaLnBrk="1" hangingPunct="1">
              <a:lnSpc>
                <a:spcPct val="80000"/>
              </a:lnSpc>
              <a:buFont typeface="Wingdings" pitchFamily="2" charset="2"/>
              <a:buChar char="§"/>
            </a:pPr>
            <a:r>
              <a:rPr lang="en-US" sz="2000" b="1" dirty="0">
                <a:solidFill>
                  <a:schemeClr val="bg2"/>
                </a:solidFill>
                <a:latin typeface="Century Gothic" pitchFamily="34" charset="0"/>
              </a:rPr>
              <a:t>It allows them to provide the care better and longer by paying for the type of services children find the most embarrassing and difficult to perform</a:t>
            </a:r>
          </a:p>
          <a:p>
            <a:pPr eaLnBrk="1" hangingPunct="1">
              <a:lnSpc>
                <a:spcPct val="80000"/>
              </a:lnSpc>
              <a:buFont typeface="Wingdings" pitchFamily="2" charset="2"/>
              <a:buChar char="§"/>
            </a:pPr>
            <a:endParaRPr lang="en-US" sz="2000" b="1" dirty="0">
              <a:solidFill>
                <a:schemeClr val="bg2"/>
              </a:solidFill>
              <a:latin typeface="Century Gothic" pitchFamily="34" charset="0"/>
            </a:endParaRPr>
          </a:p>
          <a:p>
            <a:pPr eaLnBrk="1" hangingPunct="1">
              <a:lnSpc>
                <a:spcPct val="80000"/>
              </a:lnSpc>
              <a:buFont typeface="Wingdings" pitchFamily="2" charset="2"/>
              <a:buChar char="§"/>
            </a:pPr>
            <a:endParaRPr lang="en-US" sz="4000" b="1" dirty="0">
              <a:solidFill>
                <a:schemeClr val="bg2"/>
              </a:solidFill>
              <a:latin typeface="Century Gothic" pitchFamily="34" charset="0"/>
            </a:endParaRPr>
          </a:p>
        </p:txBody>
      </p:sp>
      <p:sp>
        <p:nvSpPr>
          <p:cNvPr id="75779" name="Rectangle 3"/>
          <p:cNvSpPr>
            <a:spLocks noGrp="1" noChangeArrowheads="1"/>
          </p:cNvSpPr>
          <p:nvPr>
            <p:ph type="title"/>
          </p:nvPr>
        </p:nvSpPr>
        <p:spPr>
          <a:xfrm>
            <a:off x="457200" y="152400"/>
            <a:ext cx="8229600" cy="1371600"/>
          </a:xfrm>
        </p:spPr>
        <p:txBody>
          <a:bodyPr/>
          <a:lstStyle/>
          <a:p>
            <a:pPr eaLnBrk="1" hangingPunct="1"/>
            <a:br>
              <a:rPr lang="en-US" sz="3600" b="1" dirty="0">
                <a:solidFill>
                  <a:schemeClr val="bg2"/>
                </a:solidFill>
                <a:latin typeface="Century Gothic" pitchFamily="34" charset="0"/>
              </a:rPr>
            </a:br>
            <a:r>
              <a:rPr lang="en-US" sz="3600" b="1" dirty="0">
                <a:solidFill>
                  <a:schemeClr val="bg2"/>
                </a:solidFill>
                <a:latin typeface="Century Gothic" pitchFamily="34" charset="0"/>
              </a:rPr>
              <a:t>It’s a family issue…</a:t>
            </a:r>
          </a:p>
        </p:txBody>
      </p:sp>
      <p:sp>
        <p:nvSpPr>
          <p:cNvPr id="9220" name="Rectangle 4"/>
          <p:cNvSpPr>
            <a:spLocks noChangeArrowheads="1"/>
          </p:cNvSpPr>
          <p:nvPr/>
        </p:nvSpPr>
        <p:spPr bwMode="auto">
          <a:xfrm>
            <a:off x="457200" y="685800"/>
            <a:ext cx="1346844" cy="523220"/>
          </a:xfrm>
          <a:prstGeom prst="rect">
            <a:avLst/>
          </a:prstGeom>
          <a:noFill/>
          <a:ln w="9525">
            <a:noFill/>
            <a:miter lim="800000"/>
            <a:headEnd/>
            <a:tailEnd/>
          </a:ln>
        </p:spPr>
        <p:txBody>
          <a:bodyPr wrap="none">
            <a:spAutoFit/>
          </a:bodyPr>
          <a:lstStyle/>
          <a:p>
            <a:r>
              <a:rPr lang="en-US" sz="2800" b="1" dirty="0">
                <a:solidFill>
                  <a:schemeClr val="bg2"/>
                </a:solidFill>
                <a:latin typeface="Century Gothic" pitchFamily="34" charset="0"/>
              </a:rPr>
              <a:t>Step 2:</a:t>
            </a:r>
          </a:p>
        </p:txBody>
      </p:sp>
    </p:spTree>
    <p:extLst>
      <p:ext uri="{BB962C8B-B14F-4D97-AF65-F5344CB8AC3E}">
        <p14:creationId xmlns:p14="http://schemas.microsoft.com/office/powerpoint/2010/main" val="243159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randombar(horizontal)">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5778">
                                            <p:txEl>
                                              <p:pRg st="1" end="1"/>
                                            </p:txEl>
                                          </p:spTgt>
                                        </p:tgtEl>
                                        <p:attrNameLst>
                                          <p:attrName>style.visibility</p:attrName>
                                        </p:attrNameLst>
                                      </p:cBhvr>
                                      <p:to>
                                        <p:strVal val="visible"/>
                                      </p:to>
                                    </p:set>
                                    <p:animEffect transition="in" filter="randombar(horizontal)">
                                      <p:cBhvr>
                                        <p:cTn id="12" dur="500"/>
                                        <p:tgtEl>
                                          <p:spTgt spid="757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5778">
                                            <p:txEl>
                                              <p:pRg st="3" end="3"/>
                                            </p:txEl>
                                          </p:spTgt>
                                        </p:tgtEl>
                                        <p:attrNameLst>
                                          <p:attrName>style.visibility</p:attrName>
                                        </p:attrNameLst>
                                      </p:cBhvr>
                                      <p:to>
                                        <p:strVal val="visible"/>
                                      </p:to>
                                    </p:set>
                                    <p:animEffect transition="in" filter="randombar(horizontal)">
                                      <p:cBhvr>
                                        <p:cTn id="17" dur="500"/>
                                        <p:tgtEl>
                                          <p:spTgt spid="7577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5778">
                                            <p:txEl>
                                              <p:pRg st="5" end="5"/>
                                            </p:txEl>
                                          </p:spTgt>
                                        </p:tgtEl>
                                        <p:attrNameLst>
                                          <p:attrName>style.visibility</p:attrName>
                                        </p:attrNameLst>
                                      </p:cBhvr>
                                      <p:to>
                                        <p:strVal val="visible"/>
                                      </p:to>
                                    </p:set>
                                    <p:animEffect transition="in" filter="randombar(horizontal)">
                                      <p:cBhvr>
                                        <p:cTn id="22" dur="500"/>
                                        <p:tgtEl>
                                          <p:spTgt spid="7577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5778">
                                            <p:txEl>
                                              <p:pRg st="7" end="7"/>
                                            </p:txEl>
                                          </p:spTgt>
                                        </p:tgtEl>
                                        <p:attrNameLst>
                                          <p:attrName>style.visibility</p:attrName>
                                        </p:attrNameLst>
                                      </p:cBhvr>
                                      <p:to>
                                        <p:strVal val="visible"/>
                                      </p:to>
                                    </p:set>
                                    <p:animEffect transition="in" filter="randombar(horizontal)">
                                      <p:cBhvr>
                                        <p:cTn id="27" dur="500"/>
                                        <p:tgtEl>
                                          <p:spTgt spid="7577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5778">
                                            <p:txEl>
                                              <p:pRg st="9" end="9"/>
                                            </p:txEl>
                                          </p:spTgt>
                                        </p:tgtEl>
                                        <p:attrNameLst>
                                          <p:attrName>style.visibility</p:attrName>
                                        </p:attrNameLst>
                                      </p:cBhvr>
                                      <p:to>
                                        <p:strVal val="visible"/>
                                      </p:to>
                                    </p:set>
                                    <p:animEffect transition="in" filter="randombar(horizontal)">
                                      <p:cBhvr>
                                        <p:cTn id="32" dur="500"/>
                                        <p:tgtEl>
                                          <p:spTgt spid="7577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autoUpdateAnimBg="0"/>
      <p:bldP spid="7577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685800" y="1524000"/>
            <a:ext cx="7391400" cy="3416320"/>
          </a:xfrm>
          <a:prstGeom prst="rect">
            <a:avLst/>
          </a:prstGeom>
        </p:spPr>
        <p:txBody>
          <a:bodyPr wrap="square">
            <a:spAutoFit/>
          </a:bodyPr>
          <a:lstStyle/>
          <a:p>
            <a:pPr algn="ctr"/>
            <a:r>
              <a:rPr lang="en-US" sz="3600" b="1" dirty="0">
                <a:solidFill>
                  <a:schemeClr val="bg2"/>
                </a:solidFill>
                <a:latin typeface="Century Gothic" pitchFamily="34" charset="0"/>
              </a:rPr>
              <a:t>LTC insurance never replaces what families do. Rather it builds on an existing infrastructure of support thus allowing the caregivers to provide the care better and longer</a:t>
            </a:r>
            <a:endParaRPr lang="en-US" sz="3600" dirty="0">
              <a:solidFill>
                <a:schemeClr val="bg2"/>
              </a:solidFill>
            </a:endParaRPr>
          </a:p>
        </p:txBody>
      </p:sp>
    </p:spTree>
    <p:extLst>
      <p:ext uri="{BB962C8B-B14F-4D97-AF65-F5344CB8AC3E}">
        <p14:creationId xmlns:p14="http://schemas.microsoft.com/office/powerpoint/2010/main" val="187196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295400" y="2447925"/>
            <a:ext cx="6445250" cy="2916238"/>
          </a:xfrm>
          <a:prstGeom prst="rect">
            <a:avLst/>
          </a:prstGeom>
          <a:noFill/>
          <a:ln w="9525">
            <a:noFill/>
            <a:miter lim="800000"/>
            <a:headEnd/>
            <a:tailEnd/>
          </a:ln>
        </p:spPr>
        <p:txBody>
          <a:bodyPr lIns="0" rIns="0"/>
          <a:lstStyle/>
          <a:p>
            <a:pPr marL="227013" indent="-227013" algn="ctr">
              <a:lnSpc>
                <a:spcPct val="90000"/>
              </a:lnSpc>
              <a:spcBef>
                <a:spcPct val="20000"/>
              </a:spcBef>
            </a:pPr>
            <a:r>
              <a:rPr lang="en-US" sz="4000" b="1" dirty="0">
                <a:solidFill>
                  <a:schemeClr val="bg2"/>
                </a:solidFill>
                <a:latin typeface="Century Gothic" pitchFamily="34" charset="0"/>
              </a:rPr>
              <a:t>Nothing Will Pay for the cost of Long Term Care Except Assets and Income Otherwise Allocated for Retirement</a:t>
            </a:r>
          </a:p>
        </p:txBody>
      </p:sp>
      <p:sp>
        <p:nvSpPr>
          <p:cNvPr id="3" name="Rectangle 5"/>
          <p:cNvSpPr>
            <a:spLocks noChangeArrowheads="1"/>
          </p:cNvSpPr>
          <p:nvPr/>
        </p:nvSpPr>
        <p:spPr bwMode="auto">
          <a:xfrm>
            <a:off x="762000" y="914400"/>
            <a:ext cx="1830388" cy="701675"/>
          </a:xfrm>
          <a:prstGeom prst="rect">
            <a:avLst/>
          </a:prstGeom>
          <a:noFill/>
          <a:ln w="9525">
            <a:noFill/>
            <a:miter lim="800000"/>
            <a:headEnd/>
            <a:tailEnd/>
          </a:ln>
        </p:spPr>
        <p:txBody>
          <a:bodyPr wrap="none">
            <a:spAutoFit/>
          </a:bodyPr>
          <a:lstStyle/>
          <a:p>
            <a:r>
              <a:rPr lang="en-US" sz="4000" b="1">
                <a:solidFill>
                  <a:schemeClr val="bg2"/>
                </a:solidFill>
                <a:latin typeface="Century Gothic" pitchFamily="34" charset="0"/>
              </a:rPr>
              <a:t>Step 3:</a:t>
            </a:r>
          </a:p>
        </p:txBody>
      </p:sp>
    </p:spTree>
    <p:extLst>
      <p:ext uri="{BB962C8B-B14F-4D97-AF65-F5344CB8AC3E}">
        <p14:creationId xmlns:p14="http://schemas.microsoft.com/office/powerpoint/2010/main" val="4269042063"/>
      </p:ext>
    </p:extLst>
  </p:cSld>
  <p:clrMapOvr>
    <a:masterClrMapping/>
  </p:clrMapOvr>
</p:sld>
</file>

<file path=ppt/theme/theme1.xml><?xml version="1.0" encoding="utf-8"?>
<a:theme xmlns:a="http://schemas.openxmlformats.org/drawingml/2006/main" name="OneAmerica">
  <a:themeElements>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fontScheme name="OneAmericaFonts">
      <a:majorFont>
        <a:latin typeface="Georgia"/>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neAmerica">
  <a:themeElements>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fontScheme name="OneAmericaFonts">
      <a:majorFont>
        <a:latin typeface="Georgia"/>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neAmerica">
  <a:themeElements>
    <a:clrScheme name="Custom 1">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fontScheme name="OneAmericaFonts">
      <a:majorFont>
        <a:latin typeface="Georgia"/>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themeOverride>
</file>

<file path=ppt/theme/themeOverride2.xml><?xml version="1.0" encoding="utf-8"?>
<a:themeOverride xmlns:a="http://schemas.openxmlformats.org/drawingml/2006/main">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themeOverride>
</file>

<file path=ppt/theme/themeOverride3.xml><?xml version="1.0" encoding="utf-8"?>
<a:themeOverride xmlns:a="http://schemas.openxmlformats.org/drawingml/2006/main">
  <a:clrScheme name="OneAmericaColors">
    <a:dk1>
      <a:srgbClr val="173D65"/>
    </a:dk1>
    <a:lt1>
      <a:srgbClr val="E8DBBA"/>
    </a:lt1>
    <a:dk2>
      <a:srgbClr val="173D65"/>
    </a:dk2>
    <a:lt2>
      <a:srgbClr val="F6F1E4"/>
    </a:lt2>
    <a:accent1>
      <a:srgbClr val="9B2535"/>
    </a:accent1>
    <a:accent2>
      <a:srgbClr val="CD7824"/>
    </a:accent2>
    <a:accent3>
      <a:srgbClr val="60798D"/>
    </a:accent3>
    <a:accent4>
      <a:srgbClr val="5E7731"/>
    </a:accent4>
    <a:accent5>
      <a:srgbClr val="E8B446"/>
    </a:accent5>
    <a:accent6>
      <a:srgbClr val="6F93B8"/>
    </a:accent6>
    <a:hlink>
      <a:srgbClr val="999999"/>
    </a:hlink>
    <a:folHlink>
      <a:srgbClr val="999999"/>
    </a:folHlink>
  </a:clrScheme>
</a:themeOverride>
</file>

<file path=docProps/app.xml><?xml version="1.0" encoding="utf-8"?>
<Properties xmlns="http://schemas.openxmlformats.org/officeDocument/2006/extended-properties" xmlns:vt="http://schemas.openxmlformats.org/officeDocument/2006/docPropsVTypes">
  <Template/>
  <TotalTime>7019</TotalTime>
  <Words>2666</Words>
  <Application>Microsoft Office PowerPoint</Application>
  <PresentationFormat>On-screen Show (4:3)</PresentationFormat>
  <Paragraphs>271</Paragraphs>
  <Slides>30</Slides>
  <Notes>19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30</vt:i4>
      </vt:variant>
    </vt:vector>
  </HeadingPairs>
  <TitlesOfParts>
    <vt:vector size="43" baseType="lpstr">
      <vt:lpstr>Arial</vt:lpstr>
      <vt:lpstr>Calibri</vt:lpstr>
      <vt:lpstr>Century Gothic</vt:lpstr>
      <vt:lpstr>Georgia</vt:lpstr>
      <vt:lpstr>Inter var</vt:lpstr>
      <vt:lpstr>Times New Roman</vt:lpstr>
      <vt:lpstr>Univers LT Std 55 Roman</vt:lpstr>
      <vt:lpstr>Utopia Std</vt:lpstr>
      <vt:lpstr>Verdana</vt:lpstr>
      <vt:lpstr>Wingdings</vt:lpstr>
      <vt:lpstr>OneAmerica</vt:lpstr>
      <vt:lpstr>1_OneAmerica</vt:lpstr>
      <vt:lpstr>2_OneAmerica</vt:lpstr>
      <vt:lpstr>PowerPoint Presentation</vt:lpstr>
      <vt:lpstr>Living a long life is a near certainty. Planning for it is now a necessity.</vt:lpstr>
      <vt:lpstr>When you don’t die…</vt:lpstr>
      <vt:lpstr>PowerPoint Presentation</vt:lpstr>
      <vt:lpstr>PowerPoint Presentation</vt:lpstr>
      <vt:lpstr>PowerPoint Presentation</vt:lpstr>
      <vt:lpstr> It’s a family issue…</vt:lpstr>
      <vt:lpstr>PowerPoint Presentation</vt:lpstr>
      <vt:lpstr>PowerPoint Presentation</vt:lpstr>
      <vt:lpstr>PowerPoint Presentation</vt:lpstr>
      <vt:lpstr>Federal programs won’t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Retirement Plan needs to be protected by insurance which allows the portfolio to be available for retirement…</vt:lpstr>
      <vt:lpstr>Hybrid Solutions</vt:lpstr>
      <vt:lpstr>PowerPoint Presentation</vt:lpstr>
      <vt:lpstr>PowerPoint Presentation</vt:lpstr>
      <vt:lpstr>What’s next?</vt:lpstr>
      <vt:lpstr>What’s next?</vt:lpstr>
      <vt:lpstr>PowerPoint Presentation</vt:lpstr>
    </vt:vector>
  </TitlesOfParts>
  <Company>OneAmerica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E910RAL</dc:creator>
  <cp:lastModifiedBy>Keith Bercun</cp:lastModifiedBy>
  <cp:revision>211</cp:revision>
  <dcterms:created xsi:type="dcterms:W3CDTF">2014-04-22T13:01:43Z</dcterms:created>
  <dcterms:modified xsi:type="dcterms:W3CDTF">2022-10-18T14:47:45Z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0e062b-3d76-4dca-9a83-e7b61f60b6d7_Enabled">
    <vt:lpwstr>true</vt:lpwstr>
  </property>
  <property fmtid="{D5CDD505-2E9C-101B-9397-08002B2CF9AE}" pid="3" name="MSIP_Label_d70e062b-3d76-4dca-9a83-e7b61f60b6d7_SetDate">
    <vt:lpwstr>2022-05-24T15:03:06Z</vt:lpwstr>
  </property>
  <property fmtid="{D5CDD505-2E9C-101B-9397-08002B2CF9AE}" pid="4" name="MSIP_Label_d70e062b-3d76-4dca-9a83-e7b61f60b6d7_Method">
    <vt:lpwstr>Privileged</vt:lpwstr>
  </property>
  <property fmtid="{D5CDD505-2E9C-101B-9397-08002B2CF9AE}" pid="5" name="MSIP_Label_d70e062b-3d76-4dca-9a83-e7b61f60b6d7_Name">
    <vt:lpwstr>d70e062b-3d76-4dca-9a83-e7b61f60b6d7</vt:lpwstr>
  </property>
  <property fmtid="{D5CDD505-2E9C-101B-9397-08002B2CF9AE}" pid="6" name="MSIP_Label_d70e062b-3d76-4dca-9a83-e7b61f60b6d7_SiteId">
    <vt:lpwstr>975c0940-6ee1-4da8-8016-f00c9fc8476f</vt:lpwstr>
  </property>
  <property fmtid="{D5CDD505-2E9C-101B-9397-08002B2CF9AE}" pid="7" name="MSIP_Label_d70e062b-3d76-4dca-9a83-e7b61f60b6d7_ActionId">
    <vt:lpwstr>14d17f80-fe7f-4ec8-a8cf-04b6fbb269fb</vt:lpwstr>
  </property>
  <property fmtid="{D5CDD505-2E9C-101B-9397-08002B2CF9AE}" pid="8" name="MSIP_Label_d70e062b-3d76-4dca-9a83-e7b61f60b6d7_ContentBits">
    <vt:lpwstr>0</vt:lpwstr>
  </property>
</Properties>
</file>